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487" r:id="rId3"/>
    <p:sldId id="488" r:id="rId4"/>
    <p:sldId id="496" r:id="rId5"/>
    <p:sldId id="499" r:id="rId6"/>
    <p:sldId id="502" r:id="rId7"/>
    <p:sldId id="503" r:id="rId8"/>
    <p:sldId id="498" r:id="rId9"/>
    <p:sldId id="494" r:id="rId10"/>
    <p:sldId id="353" r:id="rId11"/>
    <p:sldId id="371" r:id="rId12"/>
    <p:sldId id="373" r:id="rId13"/>
    <p:sldId id="390" r:id="rId14"/>
    <p:sldId id="375" r:id="rId15"/>
    <p:sldId id="440" r:id="rId16"/>
    <p:sldId id="441" r:id="rId17"/>
    <p:sldId id="477" r:id="rId18"/>
    <p:sldId id="478" r:id="rId19"/>
    <p:sldId id="479" r:id="rId20"/>
    <p:sldId id="391" r:id="rId21"/>
    <p:sldId id="475" r:id="rId22"/>
    <p:sldId id="376" r:id="rId23"/>
    <p:sldId id="392" r:id="rId24"/>
    <p:sldId id="476" r:id="rId25"/>
    <p:sldId id="483" r:id="rId26"/>
    <p:sldId id="393" r:id="rId27"/>
    <p:sldId id="484" r:id="rId28"/>
    <p:sldId id="394" r:id="rId29"/>
    <p:sldId id="482" r:id="rId30"/>
    <p:sldId id="485" r:id="rId31"/>
    <p:sldId id="385" r:id="rId32"/>
    <p:sldId id="486" r:id="rId33"/>
  </p:sldIdLst>
  <p:sldSz cx="9144000" cy="6858000" type="screen4x3"/>
  <p:notesSz cx="7099300" cy="10234613"/>
  <p:defaultTextStyle>
    <a:defPPr>
      <a:defRPr lang="en-US"/>
    </a:defPPr>
    <a:lvl1pPr algn="l" rtl="0" fontAlgn="base">
      <a:spcBef>
        <a:spcPct val="0"/>
      </a:spcBef>
      <a:spcAft>
        <a:spcPct val="0"/>
      </a:spcAft>
      <a:defRPr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79035" autoAdjust="0"/>
  </p:normalViewPr>
  <p:slideViewPr>
    <p:cSldViewPr>
      <p:cViewPr varScale="1">
        <p:scale>
          <a:sx n="65" d="100"/>
          <a:sy n="65" d="100"/>
        </p:scale>
        <p:origin x="1304" y="48"/>
      </p:cViewPr>
      <p:guideLst>
        <p:guide orient="horz" pos="2160"/>
        <p:guide pos="2880"/>
      </p:guideLst>
    </p:cSldViewPr>
  </p:slideViewPr>
  <p:outlineViewPr>
    <p:cViewPr>
      <p:scale>
        <a:sx n="33" d="100"/>
        <a:sy n="33" d="100"/>
      </p:scale>
      <p:origin x="0" y="2066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lvl1pPr>
          </a:lstStyle>
          <a:p>
            <a:pPr>
              <a:defRPr/>
            </a:pPr>
            <a:endParaRPr lang="zh-CN" altLang="en-US"/>
          </a:p>
        </p:txBody>
      </p:sp>
      <p:sp>
        <p:nvSpPr>
          <p:cNvPr id="63491"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vl1pPr>
          </a:lstStyle>
          <a:p>
            <a:pPr>
              <a:defRPr/>
            </a:pPr>
            <a:endParaRPr lang="en-US" altLang="zh-CN"/>
          </a:p>
        </p:txBody>
      </p:sp>
      <p:sp>
        <p:nvSpPr>
          <p:cNvPr id="2765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3"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3494"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lvl1pPr>
          </a:lstStyle>
          <a:p>
            <a:pPr>
              <a:defRPr/>
            </a:pPr>
            <a:endParaRPr lang="en-US" altLang="zh-CN"/>
          </a:p>
        </p:txBody>
      </p:sp>
      <p:sp>
        <p:nvSpPr>
          <p:cNvPr id="63495"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vl1pPr>
          </a:lstStyle>
          <a:p>
            <a:pPr>
              <a:defRPr/>
            </a:pPr>
            <a:fld id="{C6831951-544A-42E6-A483-220B12DFD26E}" type="slidenum">
              <a:rPr lang="zh-CN" altLang="en-US"/>
              <a:pPr>
                <a:defRPr/>
              </a:pPr>
              <a:t>‹#›</a:t>
            </a:fld>
            <a:endParaRPr lang="en-US" altLang="zh-CN"/>
          </a:p>
        </p:txBody>
      </p:sp>
    </p:spTree>
    <p:extLst>
      <p:ext uri="{BB962C8B-B14F-4D97-AF65-F5344CB8AC3E}">
        <p14:creationId xmlns:p14="http://schemas.microsoft.com/office/powerpoint/2010/main" val="4761302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风格图是富春山居图</a:t>
            </a:r>
            <a:endParaRPr lang="zh-CN" altLang="en-US" dirty="0"/>
          </a:p>
        </p:txBody>
      </p:sp>
      <p:sp>
        <p:nvSpPr>
          <p:cNvPr id="4" name="灯片编号占位符 3"/>
          <p:cNvSpPr>
            <a:spLocks noGrp="1"/>
          </p:cNvSpPr>
          <p:nvPr>
            <p:ph type="sldNum" sz="quarter" idx="10"/>
          </p:nvPr>
        </p:nvSpPr>
        <p:spPr/>
        <p:txBody>
          <a:bodyPr/>
          <a:lstStyle/>
          <a:p>
            <a:fld id="{D932DDBA-7AA4-4E2A-9410-8A7A5CA20018}" type="slidenum">
              <a:rPr lang="en-US" altLang="zh-CN" smtClean="0">
                <a:solidFill>
                  <a:prstClr val="black"/>
                </a:solidFill>
              </a:rPr>
              <a:pPr/>
              <a:t>3</a:t>
            </a:fld>
            <a:endParaRPr lang="en-US" altLang="zh-CN">
              <a:solidFill>
                <a:prstClr val="black"/>
              </a:solidFill>
            </a:endParaRPr>
          </a:p>
        </p:txBody>
      </p:sp>
    </p:spTree>
    <p:extLst>
      <p:ext uri="{BB962C8B-B14F-4D97-AF65-F5344CB8AC3E}">
        <p14:creationId xmlns:p14="http://schemas.microsoft.com/office/powerpoint/2010/main" val="292356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21</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22</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23</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24</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26</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28</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29</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打开或关闭与原始图像之间的残差提供了一种直观简单且数学形式化的方式来进行峰值或谷值检测</a:t>
            </a:r>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31</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9638" y="685800"/>
            <a:ext cx="50387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A09F70D-0634-47A3-9825-6E15D7EE7131}" type="slidenum">
              <a:rPr lang="zh-CN" altLang="en-US" smtClean="0"/>
              <a:pPr>
                <a:defRPr/>
              </a:pPr>
              <a:t>8</a:t>
            </a:fld>
            <a:endParaRPr lang="zh-CN" altLang="en-US"/>
          </a:p>
        </p:txBody>
      </p:sp>
    </p:spTree>
    <p:extLst>
      <p:ext uri="{BB962C8B-B14F-4D97-AF65-F5344CB8AC3E}">
        <p14:creationId xmlns:p14="http://schemas.microsoft.com/office/powerpoint/2010/main" val="189178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改善可将图像分割成的各个区域的可见性和可感知性，并改善这些区域内部的图像特征的可检测性</a:t>
            </a:r>
          </a:p>
          <a:p>
            <a:r>
              <a:rPr lang="zh-CN" altLang="en-US" dirty="0" smtClean="0"/>
              <a:t>清除图像上的各种噪音</a:t>
            </a:r>
          </a:p>
          <a:p>
            <a:r>
              <a:rPr lang="zh-CN" altLang="en-US" dirty="0" smtClean="0"/>
              <a:t>增强相邻区域或特征之间的对比度</a:t>
            </a:r>
          </a:p>
          <a:p>
            <a:r>
              <a:rPr lang="zh-CN" altLang="en-US" dirty="0" smtClean="0"/>
              <a:t>通过选择性平滑或消除某些比例的特征来简化图像</a:t>
            </a:r>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11</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CN" altLang="en-US" sz="1200" kern="1200" dirty="0" smtClean="0">
                <a:solidFill>
                  <a:schemeClr val="tx1"/>
                </a:solidFill>
                <a:effectLst/>
                <a:latin typeface="Times New Roman" pitchFamily="18" charset="0"/>
                <a:ea typeface="宋体" pitchFamily="2" charset="-122"/>
                <a:cs typeface="+mn-cs"/>
              </a:rPr>
              <a:t>集和格理论的图像分析方法，旨在定量描述图像对象的几何结构</a:t>
            </a:r>
          </a:p>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12</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13</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14</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Di’lation</a:t>
            </a:r>
            <a:r>
              <a:rPr lang="en-US" altLang="zh-CN" dirty="0" smtClean="0"/>
              <a:t>:</a:t>
            </a:r>
            <a:r>
              <a:rPr lang="en-US" altLang="zh-CN" baseline="0" dirty="0" smtClean="0"/>
              <a:t> </a:t>
            </a:r>
            <a:r>
              <a:rPr lang="zh-CN" altLang="en-US" baseline="0" dirty="0" smtClean="0"/>
              <a:t>扩大、膨胀操作</a:t>
            </a:r>
            <a:endParaRPr lang="en-US" altLang="zh-CN" dirty="0" smtClean="0"/>
          </a:p>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15</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E’rosion</a:t>
            </a:r>
            <a:r>
              <a:rPr lang="en-US" altLang="zh-CN" dirty="0" smtClean="0"/>
              <a:t>: </a:t>
            </a:r>
            <a:r>
              <a:rPr lang="zh-CN" altLang="en-US" dirty="0" smtClean="0"/>
              <a:t>腐蚀操作</a:t>
            </a:r>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16</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C6831951-544A-42E6-A483-220B12DFD26E}" type="slidenum">
              <a:rPr lang="zh-CN" altLang="en-US" smtClean="0">
                <a:solidFill>
                  <a:prstClr val="black"/>
                </a:solidFill>
              </a:rPr>
              <a:pPr>
                <a:defRPr/>
              </a:pPr>
              <a:t>20</a:t>
            </a:fld>
            <a:endParaRPr lang="en-US" altLang="zh-CN">
              <a:solidFill>
                <a:prstClr val="black"/>
              </a:solidFill>
            </a:endParaRPr>
          </a:p>
        </p:txBody>
      </p:sp>
    </p:spTree>
    <p:extLst>
      <p:ext uri="{BB962C8B-B14F-4D97-AF65-F5344CB8AC3E}">
        <p14:creationId xmlns:p14="http://schemas.microsoft.com/office/powerpoint/2010/main" val="1512012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C55168A-39C4-47D6-9178-EA0AF3EE1CD9}" type="slidenum">
              <a:rPr lang="zh-CN" altLang="en-US"/>
              <a:pPr>
                <a:defRPr/>
              </a:pPr>
              <a:t>‹#›</a:t>
            </a:fld>
            <a:endParaRPr lang="en-US" altLang="zh-CN"/>
          </a:p>
        </p:txBody>
      </p:sp>
    </p:spTree>
    <p:extLst>
      <p:ext uri="{BB962C8B-B14F-4D97-AF65-F5344CB8AC3E}">
        <p14:creationId xmlns:p14="http://schemas.microsoft.com/office/powerpoint/2010/main" val="111855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E615119-8F77-4241-A574-3EA02944DF09}" type="slidenum">
              <a:rPr lang="zh-CN" altLang="en-US"/>
              <a:pPr>
                <a:defRPr/>
              </a:pPr>
              <a:t>‹#›</a:t>
            </a:fld>
            <a:endParaRPr lang="en-US" altLang="zh-CN"/>
          </a:p>
        </p:txBody>
      </p:sp>
    </p:spTree>
    <p:extLst>
      <p:ext uri="{BB962C8B-B14F-4D97-AF65-F5344CB8AC3E}">
        <p14:creationId xmlns:p14="http://schemas.microsoft.com/office/powerpoint/2010/main" val="48005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5F2440E-C113-413F-B41B-022552972C6F}" type="slidenum">
              <a:rPr lang="zh-CN" altLang="en-US"/>
              <a:pPr>
                <a:defRPr/>
              </a:pPr>
              <a:t>‹#›</a:t>
            </a:fld>
            <a:endParaRPr lang="en-US" altLang="zh-CN"/>
          </a:p>
        </p:txBody>
      </p:sp>
    </p:spTree>
    <p:extLst>
      <p:ext uri="{BB962C8B-B14F-4D97-AF65-F5344CB8AC3E}">
        <p14:creationId xmlns:p14="http://schemas.microsoft.com/office/powerpoint/2010/main" val="1153704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11093F7-4287-417E-AF05-65FE2128C6AF}" type="slidenum">
              <a:rPr lang="zh-CN" altLang="en-US"/>
              <a:pPr>
                <a:defRPr/>
              </a:pPr>
              <a:t>‹#›</a:t>
            </a:fld>
            <a:endParaRPr lang="en-US" altLang="zh-CN"/>
          </a:p>
        </p:txBody>
      </p:sp>
    </p:spTree>
    <p:extLst>
      <p:ext uri="{BB962C8B-B14F-4D97-AF65-F5344CB8AC3E}">
        <p14:creationId xmlns:p14="http://schemas.microsoft.com/office/powerpoint/2010/main" val="4213653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8521722-2EF7-42E7-B1B5-58CBF9929969}" type="slidenum">
              <a:rPr lang="zh-CN" altLang="en-US"/>
              <a:pPr>
                <a:defRPr/>
              </a:pPr>
              <a:t>‹#›</a:t>
            </a:fld>
            <a:endParaRPr lang="en-US" altLang="zh-CN"/>
          </a:p>
        </p:txBody>
      </p:sp>
    </p:spTree>
    <p:extLst>
      <p:ext uri="{BB962C8B-B14F-4D97-AF65-F5344CB8AC3E}">
        <p14:creationId xmlns:p14="http://schemas.microsoft.com/office/powerpoint/2010/main" val="371413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62EC02B-DA57-4AB2-98D4-E68FDA7616ED}" type="slidenum">
              <a:rPr lang="zh-CN" altLang="en-US"/>
              <a:pPr>
                <a:defRPr/>
              </a:pPr>
              <a:t>‹#›</a:t>
            </a:fld>
            <a:endParaRPr lang="en-US" altLang="zh-CN"/>
          </a:p>
        </p:txBody>
      </p:sp>
    </p:spTree>
    <p:extLst>
      <p:ext uri="{BB962C8B-B14F-4D97-AF65-F5344CB8AC3E}">
        <p14:creationId xmlns:p14="http://schemas.microsoft.com/office/powerpoint/2010/main" val="304680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6596B0-A12E-403C-82CF-803C43CF1D6F}" type="slidenum">
              <a:rPr lang="zh-CN" altLang="en-US"/>
              <a:pPr>
                <a:defRPr/>
              </a:pPr>
              <a:t>‹#›</a:t>
            </a:fld>
            <a:endParaRPr lang="en-US" altLang="zh-CN"/>
          </a:p>
        </p:txBody>
      </p:sp>
    </p:spTree>
    <p:extLst>
      <p:ext uri="{BB962C8B-B14F-4D97-AF65-F5344CB8AC3E}">
        <p14:creationId xmlns:p14="http://schemas.microsoft.com/office/powerpoint/2010/main" val="73115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89EF765-999E-4025-8A93-D46465A09B04}" type="slidenum">
              <a:rPr lang="zh-CN" altLang="en-US"/>
              <a:pPr>
                <a:defRPr/>
              </a:pPr>
              <a:t>‹#›</a:t>
            </a:fld>
            <a:endParaRPr lang="en-US" altLang="zh-CN"/>
          </a:p>
        </p:txBody>
      </p:sp>
    </p:spTree>
    <p:extLst>
      <p:ext uri="{BB962C8B-B14F-4D97-AF65-F5344CB8AC3E}">
        <p14:creationId xmlns:p14="http://schemas.microsoft.com/office/powerpoint/2010/main" val="262315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C28C7B5-E175-42E9-B921-DBA13D5F923A}" type="slidenum">
              <a:rPr lang="zh-CN" altLang="en-US"/>
              <a:pPr>
                <a:defRPr/>
              </a:pPr>
              <a:t>‹#›</a:t>
            </a:fld>
            <a:endParaRPr lang="en-US" altLang="zh-CN"/>
          </a:p>
        </p:txBody>
      </p:sp>
    </p:spTree>
    <p:extLst>
      <p:ext uri="{BB962C8B-B14F-4D97-AF65-F5344CB8AC3E}">
        <p14:creationId xmlns:p14="http://schemas.microsoft.com/office/powerpoint/2010/main" val="1817970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D74D11D-88B5-4C97-92F5-04AE6237652B}" type="slidenum">
              <a:rPr lang="zh-CN" altLang="en-US"/>
              <a:pPr>
                <a:defRPr/>
              </a:pPr>
              <a:t>‹#›</a:t>
            </a:fld>
            <a:endParaRPr lang="en-US" altLang="zh-CN"/>
          </a:p>
        </p:txBody>
      </p:sp>
    </p:spTree>
    <p:extLst>
      <p:ext uri="{BB962C8B-B14F-4D97-AF65-F5344CB8AC3E}">
        <p14:creationId xmlns:p14="http://schemas.microsoft.com/office/powerpoint/2010/main" val="372964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084A6CDC-D11B-4F19-8212-AC3EFF509E0C}" type="slidenum">
              <a:rPr lang="zh-CN" altLang="en-US"/>
              <a:pPr>
                <a:defRPr/>
              </a:pPr>
              <a:t>‹#›</a:t>
            </a:fld>
            <a:endParaRPr lang="en-US" altLang="zh-CN"/>
          </a:p>
        </p:txBody>
      </p:sp>
    </p:spTree>
    <p:extLst>
      <p:ext uri="{BB962C8B-B14F-4D97-AF65-F5344CB8AC3E}">
        <p14:creationId xmlns:p14="http://schemas.microsoft.com/office/powerpoint/2010/main" val="1596939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F0C99D2-D85B-4141-A340-D22AC6879003}" type="slidenum">
              <a:rPr lang="zh-CN" altLang="en-US"/>
              <a:pPr>
                <a:defRPr/>
              </a:pPr>
              <a:t>‹#›</a:t>
            </a:fld>
            <a:endParaRPr lang="en-US" altLang="zh-CN"/>
          </a:p>
        </p:txBody>
      </p:sp>
    </p:spTree>
    <p:extLst>
      <p:ext uri="{BB962C8B-B14F-4D97-AF65-F5344CB8AC3E}">
        <p14:creationId xmlns:p14="http://schemas.microsoft.com/office/powerpoint/2010/main" val="158145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925B0F1-89B1-40D3-A287-B9A146033EF1}" type="slidenum">
              <a:rPr lang="zh-CN" altLang="en-US"/>
              <a:pPr>
                <a:defRPr/>
              </a:pPr>
              <a:t>‹#›</a:t>
            </a:fld>
            <a:endParaRPr lang="en-US" altLang="zh-CN"/>
          </a:p>
        </p:txBody>
      </p:sp>
    </p:spTree>
    <p:extLst>
      <p:ext uri="{BB962C8B-B14F-4D97-AF65-F5344CB8AC3E}">
        <p14:creationId xmlns:p14="http://schemas.microsoft.com/office/powerpoint/2010/main" val="1531031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FFCC"/>
            </a:gs>
            <a:gs pos="100000">
              <a:schemeClr val="bg1"/>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D8C921A-475B-4A72-93D7-9D692ED7464E}"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5.png"/><Relationship Id="rId4" Type="http://schemas.openxmlformats.org/officeDocument/2006/relationships/oleObject" Target="../embeddings/oleObject2.bin"/><Relationship Id="rId9" Type="http://schemas.openxmlformats.org/officeDocument/2006/relationships/image" Target="../media/image17.wmf"/></Relationships>
</file>

<file path=ppt/slides/_rels/slide1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8.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oleObject" Target="../embeddings/oleObject5.bin"/><Relationship Id="rId4" Type="http://schemas.openxmlformats.org/officeDocument/2006/relationships/image" Target="../media/image150.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notesSlide" Target="../notesSlides/notesSlide11.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8.wmf"/><Relationship Id="rId5" Type="http://schemas.openxmlformats.org/officeDocument/2006/relationships/oleObject" Target="../embeddings/oleObject7.bin"/><Relationship Id="rId10" Type="http://schemas.openxmlformats.org/officeDocument/2006/relationships/image" Target="../media/image30.wmf"/><Relationship Id="rId4" Type="http://schemas.openxmlformats.org/officeDocument/2006/relationships/image" Target="../media/image28.png"/><Relationship Id="rId9"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6.png"/><Relationship Id="rId5" Type="http://schemas.openxmlformats.org/officeDocument/2006/relationships/oleObject" Target="../embeddings/oleObject10.bin"/><Relationship Id="rId4"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image" Target="../media/image11.png"/><Relationship Id="rId7" Type="http://schemas.openxmlformats.org/officeDocument/2006/relationships/image" Target="../media/image43.jpeg"/><Relationship Id="rId12"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5" Type="http://schemas.openxmlformats.org/officeDocument/2006/relationships/image" Target="../media/image51.pn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png"/><Relationship Id="rId1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7.xml"/><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3.bin"/><Relationship Id="rId11" Type="http://schemas.openxmlformats.org/officeDocument/2006/relationships/image" Target="../media/image70.png"/><Relationship Id="rId5" Type="http://schemas.openxmlformats.org/officeDocument/2006/relationships/image" Target="../media/image65.wmf"/><Relationship Id="rId10" Type="http://schemas.openxmlformats.org/officeDocument/2006/relationships/image" Target="../media/image68.png"/><Relationship Id="rId4" Type="http://schemas.openxmlformats.org/officeDocument/2006/relationships/oleObject" Target="../embeddings/oleObject12.bin"/><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weihaox/awesome-image-translat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24544" y="765175"/>
            <a:ext cx="9649071" cy="2087563"/>
          </a:xfrm>
        </p:spPr>
        <p:txBody>
          <a:bodyPr/>
          <a:lstStyle/>
          <a:p>
            <a:pPr eaLnBrk="1" hangingPunct="1"/>
            <a:r>
              <a:rPr lang="en-US" altLang="zh-CN" sz="5400" b="1" dirty="0" smtClean="0"/>
              <a:t>Image </a:t>
            </a:r>
            <a:r>
              <a:rPr lang="en-US" altLang="zh-CN" sz="5400" b="1" dirty="0"/>
              <a:t>and Video </a:t>
            </a:r>
            <a:r>
              <a:rPr lang="en-US" altLang="zh-CN" sz="5400" b="1" dirty="0" smtClean="0"/>
              <a:t>Processing</a:t>
            </a:r>
            <a:endParaRPr lang="en-US" altLang="zh-CN" sz="5400" dirty="0" smtClean="0"/>
          </a:p>
        </p:txBody>
      </p:sp>
      <p:sp>
        <p:nvSpPr>
          <p:cNvPr id="4" name="副标题 3"/>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143000"/>
          </a:xfrm>
        </p:spPr>
        <p:txBody>
          <a:bodyPr/>
          <a:lstStyle/>
          <a:p>
            <a:pPr lvl="1" algn="l"/>
            <a:r>
              <a:rPr lang="en-US" altLang="zh-CN" dirty="0"/>
              <a:t>III.3 Morphological </a:t>
            </a:r>
            <a:r>
              <a:rPr lang="en-US" altLang="zh-CN" dirty="0" smtClean="0"/>
              <a:t>Filtering for </a:t>
            </a:r>
            <a:r>
              <a:rPr lang="en-US" altLang="zh-CN" dirty="0"/>
              <a:t>Image </a:t>
            </a:r>
            <a:r>
              <a:rPr lang="en-US" altLang="zh-CN" dirty="0" smtClean="0"/>
              <a:t>Enhancement and </a:t>
            </a:r>
            <a:r>
              <a:rPr lang="en-US" altLang="zh-CN" dirty="0"/>
              <a:t>Detection</a:t>
            </a:r>
          </a:p>
        </p:txBody>
      </p:sp>
      <p:sp>
        <p:nvSpPr>
          <p:cNvPr id="3" name="内容占位符 2"/>
          <p:cNvSpPr>
            <a:spLocks noGrp="1"/>
          </p:cNvSpPr>
          <p:nvPr>
            <p:ph idx="1"/>
          </p:nvPr>
        </p:nvSpPr>
        <p:spPr>
          <a:xfrm>
            <a:off x="611560" y="1700808"/>
            <a:ext cx="8208912" cy="4402832"/>
          </a:xfrm>
        </p:spPr>
        <p:txBody>
          <a:bodyPr/>
          <a:lstStyle/>
          <a:p>
            <a:r>
              <a:rPr lang="en-US" altLang="zh-CN" b="1" dirty="0"/>
              <a:t>1 Introduction</a:t>
            </a:r>
            <a:endParaRPr lang="en-US" altLang="zh-CN" dirty="0"/>
          </a:p>
          <a:p>
            <a:r>
              <a:rPr lang="en-US" altLang="zh-CN" b="1" dirty="0"/>
              <a:t>2 Morphological Image </a:t>
            </a:r>
            <a:r>
              <a:rPr lang="en-US" altLang="zh-CN" b="1" dirty="0" smtClean="0"/>
              <a:t>Operators</a:t>
            </a:r>
          </a:p>
          <a:p>
            <a:r>
              <a:rPr lang="en-US" altLang="zh-CN" b="1" dirty="0"/>
              <a:t>3 Morphological Filters for </a:t>
            </a:r>
            <a:r>
              <a:rPr lang="en-US" altLang="zh-CN" b="1" dirty="0" smtClean="0"/>
              <a:t>Enhancement</a:t>
            </a:r>
            <a:endParaRPr lang="en-US" altLang="zh-CN" b="1" dirty="0"/>
          </a:p>
          <a:p>
            <a:r>
              <a:rPr lang="en-US" altLang="zh-CN" b="1" dirty="0" smtClean="0"/>
              <a:t>4 </a:t>
            </a:r>
            <a:r>
              <a:rPr lang="en-US" altLang="zh-CN" sz="3100" b="1" dirty="0"/>
              <a:t>Morphological Filters for Detection</a:t>
            </a:r>
          </a:p>
          <a:p>
            <a:endParaRPr lang="en-US" altLang="zh-CN" b="1" dirty="0" smtClean="0"/>
          </a:p>
        </p:txBody>
      </p:sp>
    </p:spTree>
    <p:extLst>
      <p:ext uri="{BB962C8B-B14F-4D97-AF65-F5344CB8AC3E}">
        <p14:creationId xmlns:p14="http://schemas.microsoft.com/office/powerpoint/2010/main" val="2697788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936104"/>
          </a:xfrm>
        </p:spPr>
        <p:txBody>
          <a:bodyPr/>
          <a:lstStyle/>
          <a:p>
            <a:pPr lvl="1" algn="l"/>
            <a:r>
              <a:rPr lang="en-US" altLang="zh-CN" sz="3600" dirty="0" smtClean="0"/>
              <a:t>1 Introduction</a:t>
            </a:r>
            <a:endParaRPr lang="en-US" altLang="zh-CN" sz="3600" dirty="0"/>
          </a:p>
        </p:txBody>
      </p:sp>
      <p:sp>
        <p:nvSpPr>
          <p:cNvPr id="3" name="内容占位符 2"/>
          <p:cNvSpPr>
            <a:spLocks noGrp="1"/>
          </p:cNvSpPr>
          <p:nvPr>
            <p:ph idx="1"/>
          </p:nvPr>
        </p:nvSpPr>
        <p:spPr>
          <a:xfrm>
            <a:off x="251520" y="1052736"/>
            <a:ext cx="8640960" cy="5184576"/>
          </a:xfrm>
        </p:spPr>
        <p:txBody>
          <a:bodyPr/>
          <a:lstStyle/>
          <a:p>
            <a:r>
              <a:rPr lang="en-US" altLang="zh-CN" sz="2800" b="1" dirty="0" smtClean="0"/>
              <a:t>The goals of image enhancement</a:t>
            </a:r>
            <a:endParaRPr lang="en-US" altLang="zh-CN" sz="2800" b="1" dirty="0"/>
          </a:p>
          <a:p>
            <a:pPr marL="457200" lvl="1" indent="0">
              <a:buNone/>
            </a:pPr>
            <a:r>
              <a:rPr lang="en-US" altLang="zh-CN" sz="2600" dirty="0" smtClean="0"/>
              <a:t>Improve the visibility and perceptibility of the various  regions into which an image can be partitioned and detectability of the image features inside these regions </a:t>
            </a:r>
            <a:endParaRPr lang="en-US" altLang="zh-CN" sz="2600" dirty="0"/>
          </a:p>
          <a:p>
            <a:pPr lvl="1"/>
            <a:r>
              <a:rPr lang="en-US" altLang="zh-CN" sz="2600" dirty="0" smtClean="0"/>
              <a:t>Cleaning the image from various types of noise</a:t>
            </a:r>
            <a:endParaRPr lang="en-US" altLang="zh-CN" sz="2600" dirty="0"/>
          </a:p>
          <a:p>
            <a:pPr lvl="1"/>
            <a:r>
              <a:rPr lang="en-US" altLang="zh-CN" sz="2600" dirty="0" smtClean="0"/>
              <a:t>Enhancing the contrast among adjacent regions or features</a:t>
            </a:r>
            <a:endParaRPr lang="en-US" altLang="zh-CN" sz="2600" dirty="0"/>
          </a:p>
          <a:p>
            <a:pPr lvl="1"/>
            <a:r>
              <a:rPr lang="en-US" altLang="zh-CN" sz="2600" dirty="0" smtClean="0"/>
              <a:t>Simplifying the image via selective smoothing or elimination of features at certain scales </a:t>
            </a:r>
            <a:endParaRPr lang="en-US" altLang="zh-CN" sz="2600" dirty="0"/>
          </a:p>
          <a:p>
            <a:pPr lvl="1"/>
            <a:endParaRPr lang="en-US" altLang="zh-CN" dirty="0"/>
          </a:p>
          <a:p>
            <a:endParaRPr lang="en-US" altLang="zh-CN" b="1" dirty="0"/>
          </a:p>
          <a:p>
            <a:endParaRPr lang="en-US" altLang="zh-CN" dirty="0" smtClean="0"/>
          </a:p>
          <a:p>
            <a:endParaRPr lang="zh-CN" altLang="en-US" dirty="0"/>
          </a:p>
        </p:txBody>
      </p:sp>
    </p:spTree>
    <p:extLst>
      <p:ext uri="{BB962C8B-B14F-4D97-AF65-F5344CB8AC3E}">
        <p14:creationId xmlns:p14="http://schemas.microsoft.com/office/powerpoint/2010/main" val="1920547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936104"/>
          </a:xfrm>
        </p:spPr>
        <p:txBody>
          <a:bodyPr/>
          <a:lstStyle/>
          <a:p>
            <a:pPr lvl="1" algn="l"/>
            <a:r>
              <a:rPr lang="en-US" altLang="zh-CN" sz="3600" dirty="0" smtClean="0"/>
              <a:t>1 Introduction</a:t>
            </a:r>
            <a:endParaRPr lang="en-US" altLang="zh-CN" sz="3600" dirty="0"/>
          </a:p>
        </p:txBody>
      </p:sp>
      <p:sp>
        <p:nvSpPr>
          <p:cNvPr id="3" name="内容占位符 2"/>
          <p:cNvSpPr>
            <a:spLocks noGrp="1"/>
          </p:cNvSpPr>
          <p:nvPr>
            <p:ph idx="1"/>
          </p:nvPr>
        </p:nvSpPr>
        <p:spPr>
          <a:xfrm>
            <a:off x="107504" y="3717032"/>
            <a:ext cx="9001000" cy="1728192"/>
          </a:xfrm>
        </p:spPr>
        <p:txBody>
          <a:bodyPr/>
          <a:lstStyle/>
          <a:p>
            <a:r>
              <a:rPr lang="en-US" altLang="zh-CN" sz="2800" b="1" dirty="0" smtClean="0"/>
              <a:t>Mathematical morphology</a:t>
            </a:r>
            <a:endParaRPr lang="en-US" altLang="zh-CN" sz="2800" b="1" dirty="0"/>
          </a:p>
          <a:p>
            <a:pPr marL="457200" lvl="1" indent="0">
              <a:buNone/>
            </a:pPr>
            <a:r>
              <a:rPr lang="en-US" altLang="zh-CN" sz="2600" dirty="0" smtClean="0"/>
              <a:t>A set- and lattice-theoretic methodology for image analysis, which aims at quantitatively describing the geometrical structure of image objects</a:t>
            </a:r>
          </a:p>
          <a:p>
            <a:pPr marL="457200" lvl="1" indent="0">
              <a:buNone/>
            </a:pPr>
            <a:endParaRPr lang="en-US" altLang="zh-CN" sz="2500" dirty="0"/>
          </a:p>
          <a:p>
            <a:pPr marL="457200" lvl="1" indent="0">
              <a:buNone/>
            </a:pPr>
            <a:endParaRPr lang="en-US" altLang="zh-CN" dirty="0"/>
          </a:p>
          <a:p>
            <a:pPr lvl="1"/>
            <a:endParaRPr lang="en-US" altLang="zh-CN" dirty="0"/>
          </a:p>
          <a:p>
            <a:pPr lvl="1"/>
            <a:endParaRPr lang="en-US" altLang="zh-CN" dirty="0"/>
          </a:p>
          <a:p>
            <a:pPr lvl="1"/>
            <a:endParaRPr lang="en-US" altLang="zh-CN" dirty="0"/>
          </a:p>
          <a:p>
            <a:endParaRPr lang="en-US" altLang="zh-CN" b="1" dirty="0"/>
          </a:p>
          <a:p>
            <a:endParaRPr lang="en-US" altLang="zh-CN" dirty="0" smtClean="0"/>
          </a:p>
          <a:p>
            <a:endParaRPr lang="zh-CN" alt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332" y="1432846"/>
            <a:ext cx="1958468" cy="1958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内容占位符 2"/>
          <p:cNvSpPr txBox="1">
            <a:spLocks/>
          </p:cNvSpPr>
          <p:nvPr/>
        </p:nvSpPr>
        <p:spPr bwMode="auto">
          <a:xfrm>
            <a:off x="1259632" y="3356992"/>
            <a:ext cx="864096"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original</a:t>
            </a:r>
          </a:p>
          <a:p>
            <a:pPr marL="457200" lvl="1" indent="0">
              <a:buFontTx/>
              <a:buNone/>
            </a:pPr>
            <a:endParaRPr lang="en-US" altLang="zh-CN" sz="2500" kern="0" dirty="0" smtClean="0"/>
          </a:p>
          <a:p>
            <a:pPr marL="457200" lvl="1" indent="0">
              <a:buFontTx/>
              <a:buNone/>
            </a:pPr>
            <a:endParaRPr lang="en-US" altLang="zh-CN" kern="0" dirty="0" smtClean="0"/>
          </a:p>
          <a:p>
            <a:pPr lvl="1"/>
            <a:endParaRPr lang="en-US" altLang="zh-CN" kern="0" dirty="0" smtClean="0"/>
          </a:p>
          <a:p>
            <a:pPr lvl="1"/>
            <a:endParaRPr lang="en-US" altLang="zh-CN" kern="0" dirty="0" smtClean="0"/>
          </a:p>
          <a:p>
            <a:pPr lvl="1"/>
            <a:endParaRPr lang="en-US" altLang="zh-CN" kern="0" dirty="0" smtClean="0"/>
          </a:p>
          <a:p>
            <a:endParaRPr lang="en-US" altLang="zh-CN" b="1" kern="0" dirty="0" smtClean="0"/>
          </a:p>
          <a:p>
            <a:endParaRPr lang="en-US" altLang="zh-CN" kern="0" dirty="0" smtClean="0"/>
          </a:p>
          <a:p>
            <a:endParaRPr lang="zh-CN" altLang="en-US" kern="0" dirty="0"/>
          </a:p>
        </p:txBody>
      </p:sp>
      <p:sp>
        <p:nvSpPr>
          <p:cNvPr id="8" name="内容占位符 2"/>
          <p:cNvSpPr txBox="1">
            <a:spLocks/>
          </p:cNvSpPr>
          <p:nvPr/>
        </p:nvSpPr>
        <p:spPr bwMode="auto">
          <a:xfrm>
            <a:off x="3059832" y="3356992"/>
            <a:ext cx="2664296"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Gaussian Linear convolutions</a:t>
            </a:r>
          </a:p>
          <a:p>
            <a:pPr marL="457200" lvl="1" indent="0">
              <a:buFontTx/>
              <a:buNone/>
            </a:pPr>
            <a:endParaRPr lang="en-US" altLang="zh-CN" sz="2500" kern="0" dirty="0" smtClean="0"/>
          </a:p>
          <a:p>
            <a:pPr marL="457200" lvl="1" indent="0">
              <a:buFontTx/>
              <a:buNone/>
            </a:pPr>
            <a:endParaRPr lang="en-US" altLang="zh-CN" kern="0" dirty="0" smtClean="0"/>
          </a:p>
          <a:p>
            <a:pPr lvl="1"/>
            <a:endParaRPr lang="en-US" altLang="zh-CN" kern="0" dirty="0" smtClean="0"/>
          </a:p>
          <a:p>
            <a:pPr lvl="1"/>
            <a:endParaRPr lang="en-US" altLang="zh-CN" kern="0" dirty="0" smtClean="0"/>
          </a:p>
          <a:p>
            <a:pPr lvl="1"/>
            <a:endParaRPr lang="en-US" altLang="zh-CN" kern="0" dirty="0" smtClean="0"/>
          </a:p>
          <a:p>
            <a:endParaRPr lang="en-US" altLang="zh-CN" b="1" kern="0" dirty="0" smtClean="0"/>
          </a:p>
          <a:p>
            <a:endParaRPr lang="en-US" altLang="zh-CN" kern="0" dirty="0" smtClean="0"/>
          </a:p>
          <a:p>
            <a:endParaRPr lang="zh-CN" altLang="en-US" kern="0" dirty="0"/>
          </a:p>
        </p:txBody>
      </p:sp>
      <p:sp>
        <p:nvSpPr>
          <p:cNvPr id="9" name="内容占位符 2"/>
          <p:cNvSpPr txBox="1">
            <a:spLocks/>
          </p:cNvSpPr>
          <p:nvPr/>
        </p:nvSpPr>
        <p:spPr bwMode="auto">
          <a:xfrm>
            <a:off x="5940152" y="3356992"/>
            <a:ext cx="2664296"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Morphological clos-openings</a:t>
            </a:r>
          </a:p>
          <a:p>
            <a:pPr marL="457200" lvl="1" indent="0">
              <a:buFontTx/>
              <a:buNone/>
            </a:pPr>
            <a:endParaRPr lang="en-US" altLang="zh-CN" sz="2500" kern="0" dirty="0" smtClean="0"/>
          </a:p>
          <a:p>
            <a:pPr marL="457200" lvl="1" indent="0">
              <a:buFontTx/>
              <a:buNone/>
            </a:pPr>
            <a:endParaRPr lang="en-US" altLang="zh-CN" kern="0" dirty="0" smtClean="0"/>
          </a:p>
          <a:p>
            <a:pPr lvl="1"/>
            <a:endParaRPr lang="en-US" altLang="zh-CN" kern="0" dirty="0" smtClean="0"/>
          </a:p>
          <a:p>
            <a:pPr lvl="1"/>
            <a:endParaRPr lang="en-US" altLang="zh-CN" kern="0" dirty="0" smtClean="0"/>
          </a:p>
          <a:p>
            <a:pPr lvl="1"/>
            <a:endParaRPr lang="en-US" altLang="zh-CN" kern="0" dirty="0" smtClean="0"/>
          </a:p>
          <a:p>
            <a:endParaRPr lang="en-US" altLang="zh-CN" b="1" kern="0" dirty="0" smtClean="0"/>
          </a:p>
          <a:p>
            <a:endParaRPr lang="en-US" altLang="zh-CN" kern="0" dirty="0" smtClean="0"/>
          </a:p>
          <a:p>
            <a:endParaRPr lang="zh-CN" altLang="en-US" kern="0" dirty="0"/>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7864" y="1432844"/>
            <a:ext cx="1944216" cy="1958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1591" y="1432845"/>
            <a:ext cx="1922817" cy="1958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6857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936104"/>
          </a:xfrm>
        </p:spPr>
        <p:txBody>
          <a:bodyPr/>
          <a:lstStyle/>
          <a:p>
            <a:pPr lvl="1" algn="l"/>
            <a:r>
              <a:rPr lang="en-US" altLang="zh-CN" sz="3600" dirty="0" smtClean="0"/>
              <a:t>1 Introduction</a:t>
            </a:r>
            <a:endParaRPr lang="en-US" altLang="zh-CN" sz="3600" dirty="0"/>
          </a:p>
        </p:txBody>
      </p:sp>
      <p:sp>
        <p:nvSpPr>
          <p:cNvPr id="3" name="内容占位符 2"/>
          <p:cNvSpPr>
            <a:spLocks noGrp="1"/>
          </p:cNvSpPr>
          <p:nvPr>
            <p:ph idx="1"/>
          </p:nvPr>
        </p:nvSpPr>
        <p:spPr>
          <a:xfrm>
            <a:off x="107504" y="1340768"/>
            <a:ext cx="9001000" cy="3744416"/>
          </a:xfrm>
        </p:spPr>
        <p:txBody>
          <a:bodyPr/>
          <a:lstStyle/>
          <a:p>
            <a:r>
              <a:rPr lang="en-US" altLang="zh-CN" sz="2800" b="1" dirty="0" smtClean="0"/>
              <a:t>Morphological image processing</a:t>
            </a:r>
            <a:endParaRPr lang="en-US" altLang="zh-CN" sz="2800" b="1" dirty="0"/>
          </a:p>
          <a:p>
            <a:pPr marL="457200" lvl="1" indent="0">
              <a:buNone/>
            </a:pPr>
            <a:r>
              <a:rPr lang="en-US" altLang="zh-CN" sz="2600" dirty="0" smtClean="0"/>
              <a:t>A broad and coherent collection of theoretical concepts, nonlinear filters, design methodologies, and applications systems</a:t>
            </a:r>
            <a:endParaRPr lang="en-US" altLang="zh-CN" sz="2600" dirty="0"/>
          </a:p>
          <a:p>
            <a:pPr lvl="1"/>
            <a:r>
              <a:rPr lang="en-US" altLang="zh-CN" sz="2600" dirty="0" smtClean="0"/>
              <a:t>Preserve, uncover, or detect the geometric structure of image object</a:t>
            </a:r>
          </a:p>
          <a:p>
            <a:pPr lvl="1"/>
            <a:r>
              <a:rPr lang="en-US" altLang="zh-CN" sz="2600" dirty="0" smtClean="0"/>
              <a:t>Offer efficient solutions to other nonlinear tasks such as non-Gaussian noise suppression</a:t>
            </a:r>
            <a:endParaRPr lang="en-US" altLang="zh-CN" sz="2600" dirty="0"/>
          </a:p>
          <a:p>
            <a:pPr marL="457200" lvl="1" indent="0">
              <a:buNone/>
            </a:pPr>
            <a:endParaRPr lang="en-US" altLang="zh-CN" sz="2500" dirty="0"/>
          </a:p>
          <a:p>
            <a:pPr marL="457200" lvl="1" indent="0">
              <a:buNone/>
            </a:pPr>
            <a:endParaRPr lang="en-US" altLang="zh-CN" dirty="0"/>
          </a:p>
          <a:p>
            <a:pPr lvl="1"/>
            <a:endParaRPr lang="en-US" altLang="zh-CN" dirty="0"/>
          </a:p>
          <a:p>
            <a:pPr lvl="1"/>
            <a:endParaRPr lang="en-US" altLang="zh-CN" dirty="0"/>
          </a:p>
          <a:p>
            <a:pPr lvl="1"/>
            <a:endParaRPr lang="en-US" altLang="zh-CN" dirty="0"/>
          </a:p>
          <a:p>
            <a:endParaRPr lang="en-US" altLang="zh-CN" b="1" dirty="0"/>
          </a:p>
          <a:p>
            <a:endParaRPr lang="en-US" altLang="zh-CN" dirty="0" smtClean="0"/>
          </a:p>
          <a:p>
            <a:endParaRPr lang="zh-CN" altLang="en-US" dirty="0"/>
          </a:p>
        </p:txBody>
      </p:sp>
    </p:spTree>
    <p:extLst>
      <p:ext uri="{BB962C8B-B14F-4D97-AF65-F5344CB8AC3E}">
        <p14:creationId xmlns:p14="http://schemas.microsoft.com/office/powerpoint/2010/main" val="4168119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2 Morphological Image Operators</a:t>
            </a:r>
            <a:br>
              <a:rPr lang="en-US" altLang="zh-CN" sz="3600" dirty="0" smtClean="0"/>
            </a:br>
            <a:r>
              <a:rPr lang="en-US" altLang="zh-CN" sz="3600" dirty="0"/>
              <a:t> </a:t>
            </a:r>
            <a:r>
              <a:rPr lang="en-US" altLang="zh-CN" sz="3600" dirty="0" smtClean="0"/>
              <a:t>   </a:t>
            </a:r>
            <a:r>
              <a:rPr lang="en-US" altLang="zh-CN" sz="2800" dirty="0" smtClean="0"/>
              <a:t>2.1 Morphological Filters for Binary Images</a:t>
            </a:r>
            <a:endParaRPr lang="en-US" altLang="zh-CN"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5496" y="1556792"/>
                <a:ext cx="9073008" cy="4320480"/>
              </a:xfrm>
            </p:spPr>
            <p:txBody>
              <a:bodyPr/>
              <a:lstStyle/>
              <a:p>
                <a:r>
                  <a:rPr lang="en-US" altLang="zh-CN" sz="2600" b="1" dirty="0" smtClean="0"/>
                  <a:t>Boolean filter</a:t>
                </a:r>
              </a:p>
              <a:p>
                <a:pPr marL="0" indent="0">
                  <a:buNone/>
                </a:pPr>
                <a:r>
                  <a:rPr lang="en-US" altLang="zh-CN" sz="2600" b="1" dirty="0" smtClean="0"/>
                  <a:t>     </a:t>
                </a:r>
                <a:r>
                  <a:rPr lang="en-US" altLang="zh-CN" sz="2600" dirty="0" smtClean="0"/>
                  <a:t>given a sampled binary image signal </a:t>
                </a:r>
                <a14:m>
                  <m:oMath xmlns:m="http://schemas.openxmlformats.org/officeDocument/2006/math">
                    <m:r>
                      <a:rPr lang="en-US" altLang="zh-CN" sz="2600" i="1" dirty="0" smtClean="0">
                        <a:latin typeface="Cambria Math"/>
                      </a:rPr>
                      <m:t>𝑓</m:t>
                    </m:r>
                    <m:r>
                      <a:rPr lang="en-US" altLang="zh-CN" sz="2600" b="0" i="1" dirty="0" smtClean="0">
                        <a:latin typeface="Cambria Math"/>
                      </a:rPr>
                      <m:t>[</m:t>
                    </m:r>
                    <m:r>
                      <a:rPr lang="en-US" altLang="zh-CN" sz="2600" b="0" i="1" dirty="0" smtClean="0">
                        <a:latin typeface="Cambria Math"/>
                      </a:rPr>
                      <m:t>𝑥</m:t>
                    </m:r>
                    <m:r>
                      <a:rPr lang="en-US" altLang="zh-CN" sz="2600" b="0" i="1" dirty="0" smtClean="0">
                        <a:latin typeface="Cambria Math"/>
                      </a:rPr>
                      <m:t>]</m:t>
                    </m:r>
                  </m:oMath>
                </a14:m>
                <a:r>
                  <a:rPr lang="en-US" altLang="zh-CN" sz="2600" dirty="0" smtClean="0"/>
                  <a:t> with values </a:t>
                </a:r>
                <a14:m>
                  <m:oMath xmlns:m="http://schemas.openxmlformats.org/officeDocument/2006/math">
                    <m:r>
                      <a:rPr lang="en-US" altLang="zh-CN" sz="2600" i="1" dirty="0" smtClean="0">
                        <a:latin typeface="Cambria Math"/>
                      </a:rPr>
                      <m:t>1</m:t>
                    </m:r>
                  </m:oMath>
                </a14:m>
                <a:r>
                  <a:rPr lang="en-US" altLang="zh-CN" sz="2600" dirty="0" smtClean="0"/>
                  <a:t> for image object and </a:t>
                </a:r>
                <a14:m>
                  <m:oMath xmlns:m="http://schemas.openxmlformats.org/officeDocument/2006/math">
                    <m:r>
                      <a:rPr lang="en-US" altLang="zh-CN" sz="2600" i="1" dirty="0" smtClean="0">
                        <a:latin typeface="Cambria Math"/>
                      </a:rPr>
                      <m:t>0</m:t>
                    </m:r>
                  </m:oMath>
                </a14:m>
                <a:r>
                  <a:rPr lang="en-US" altLang="zh-CN" sz="2600" dirty="0" smtClean="0"/>
                  <a:t> for background, typical image transformations involving a moving window set </a:t>
                </a:r>
                <a14:m>
                  <m:oMath xmlns:m="http://schemas.openxmlformats.org/officeDocument/2006/math">
                    <m:r>
                      <m:rPr>
                        <m:sty m:val="p"/>
                      </m:rPr>
                      <a:rPr lang="en-US" altLang="zh-CN" sz="2400" b="0" i="0" dirty="0" smtClean="0">
                        <a:latin typeface="Cambria Math"/>
                      </a:rPr>
                      <m:t>W</m:t>
                    </m:r>
                    <m:r>
                      <a:rPr lang="en-US" altLang="zh-CN" sz="2400" b="0" i="1" dirty="0" smtClean="0">
                        <a:latin typeface="Cambria Math"/>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a:rPr>
                          <m:t>𝑦</m:t>
                        </m:r>
                      </m:e>
                      <m:sub>
                        <m:r>
                          <a:rPr lang="en-US" altLang="zh-CN" sz="2400" b="0" i="1" dirty="0" smtClean="0">
                            <a:latin typeface="Cambria Math"/>
                          </a:rPr>
                          <m:t>1</m:t>
                        </m:r>
                      </m:sub>
                    </m:sSub>
                    <m:r>
                      <a:rPr lang="en-US" altLang="zh-CN" sz="2400" b="0" i="1" dirty="0" smtClean="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𝑦</m:t>
                        </m:r>
                      </m:e>
                      <m:sub>
                        <m:r>
                          <a:rPr lang="en-US" altLang="zh-CN" sz="2400" b="0" i="1" dirty="0" smtClean="0">
                            <a:latin typeface="Cambria Math"/>
                          </a:rPr>
                          <m:t>2</m:t>
                        </m:r>
                      </m:sub>
                    </m:sSub>
                    <m:r>
                      <a:rPr lang="en-US" altLang="zh-CN" sz="2400" b="0" i="1" dirty="0" smtClean="0">
                        <a:latin typeface="Cambria Math"/>
                      </a:rPr>
                      <m:t>,</m:t>
                    </m:r>
                    <m:r>
                      <a:rPr lang="en-US" altLang="zh-CN" sz="2400" b="0" i="1" dirty="0" smtClean="0">
                        <a:latin typeface="Cambria Math"/>
                        <a:ea typeface="Cambria Math"/>
                      </a:rPr>
                      <m:t>⋯</m:t>
                    </m:r>
                    <m:sSub>
                      <m:sSubPr>
                        <m:ctrlPr>
                          <a:rPr lang="en-US" altLang="zh-CN" sz="2400" i="1" dirty="0">
                            <a:latin typeface="Cambria Math" panose="02040503050406030204" pitchFamily="18" charset="0"/>
                          </a:rPr>
                        </m:ctrlPr>
                      </m:sSubPr>
                      <m:e>
                        <m:r>
                          <a:rPr lang="en-US" altLang="zh-CN" sz="2400" b="0" i="1" dirty="0" smtClean="0">
                            <a:latin typeface="Cambria Math"/>
                          </a:rPr>
                          <m:t>,</m:t>
                        </m:r>
                        <m:r>
                          <a:rPr lang="en-US" altLang="zh-CN" sz="2400" i="1" dirty="0">
                            <a:latin typeface="Cambria Math"/>
                          </a:rPr>
                          <m:t>𝑦</m:t>
                        </m:r>
                      </m:e>
                      <m:sub>
                        <m:r>
                          <a:rPr lang="en-US" altLang="zh-CN" sz="2400" b="0" i="1" dirty="0" smtClean="0">
                            <a:latin typeface="Cambria Math"/>
                          </a:rPr>
                          <m:t>𝑛</m:t>
                        </m:r>
                      </m:sub>
                    </m:sSub>
                    <m:r>
                      <a:rPr lang="en-US" altLang="zh-CN" sz="2400" b="0" i="1" dirty="0" smtClean="0">
                        <a:latin typeface="Cambria Math"/>
                      </a:rPr>
                      <m:t>}</m:t>
                    </m:r>
                  </m:oMath>
                </a14:m>
                <a:r>
                  <a:rPr lang="en-US" altLang="zh-CN" sz="2600" dirty="0" smtClean="0"/>
                  <a:t> of </a:t>
                </a:r>
                <a14:m>
                  <m:oMath xmlns:m="http://schemas.openxmlformats.org/officeDocument/2006/math">
                    <m:r>
                      <a:rPr lang="en-US" altLang="zh-CN" sz="2600" i="1" dirty="0" smtClean="0">
                        <a:latin typeface="Cambria Math"/>
                      </a:rPr>
                      <m:t>𝑛</m:t>
                    </m:r>
                  </m:oMath>
                </a14:m>
                <a:r>
                  <a:rPr lang="en-US" altLang="zh-CN" sz="2600" dirty="0" smtClean="0"/>
                  <a:t> sample indexes would be </a:t>
                </a:r>
              </a:p>
              <a:p>
                <a:endParaRPr lang="en-US" altLang="zh-CN" sz="2400" b="1" dirty="0" smtClean="0"/>
              </a:p>
              <a:p>
                <a:pPr marL="0" indent="0">
                  <a:buNone/>
                </a:pPr>
                <a:r>
                  <a:rPr lang="en-US" altLang="zh-CN" dirty="0" smtClean="0"/>
                  <a:t>    </a:t>
                </a:r>
                <a:r>
                  <a:rPr lang="en-US" altLang="zh-CN" sz="2600" dirty="0" smtClean="0"/>
                  <a:t>the mapping f is called a </a:t>
                </a:r>
                <a:r>
                  <a:rPr lang="en-US" altLang="zh-CN" sz="2600" dirty="0" err="1" smtClean="0"/>
                  <a:t>boolean</a:t>
                </a:r>
                <a:r>
                  <a:rPr lang="en-US" altLang="zh-CN" sz="2600" dirty="0" smtClean="0"/>
                  <a:t> filter</a:t>
                </a:r>
                <a:endParaRPr lang="zh-CN" altLang="en-US" sz="2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5496" y="1556792"/>
                <a:ext cx="9073008" cy="4320480"/>
              </a:xfrm>
              <a:blipFill rotWithShape="1">
                <a:blip r:embed="rId4" cstate="print"/>
                <a:stretch>
                  <a:fillRect l="-1210" t="-1269" r="-403"/>
                </a:stretch>
              </a:blipFill>
            </p:spPr>
            <p:txBody>
              <a:bodyPr/>
              <a:lstStyle/>
              <a:p>
                <a:r>
                  <a:rPr lang="zh-CN" altLang="en-US">
                    <a:noFill/>
                  </a:rPr>
                  <a:t> </a:t>
                </a:r>
              </a:p>
            </p:txBody>
          </p:sp>
        </mc:Fallback>
      </mc:AlternateContent>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1692934219"/>
              </p:ext>
            </p:extLst>
          </p:nvPr>
        </p:nvGraphicFramePr>
        <p:xfrm>
          <a:off x="2051720" y="3789040"/>
          <a:ext cx="3672408" cy="362706"/>
        </p:xfrm>
        <a:graphic>
          <a:graphicData uri="http://schemas.openxmlformats.org/presentationml/2006/ole">
            <mc:AlternateContent xmlns:mc="http://schemas.openxmlformats.org/markup-compatibility/2006">
              <mc:Choice xmlns:v="urn:schemas-microsoft-com:vml" Requires="v">
                <p:oleObj spid="_x0000_s2725" name="Equation" r:id="rId5" imgW="2311400" imgH="228600" progId="Equation.3">
                  <p:embed/>
                </p:oleObj>
              </mc:Choice>
              <mc:Fallback>
                <p:oleObj name="Equation" r:id="rId5" imgW="2311400" imgH="228600" progId="Equation.3">
                  <p:embed/>
                  <p:pic>
                    <p:nvPicPr>
                      <p:cNvPr id="0" name="Picture 6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3789040"/>
                        <a:ext cx="3672408" cy="3627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4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888778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2 Morphological Image Operators</a:t>
            </a:r>
            <a:br>
              <a:rPr lang="en-US" altLang="zh-CN" sz="3600" dirty="0" smtClean="0"/>
            </a:br>
            <a:r>
              <a:rPr lang="en-US" altLang="zh-CN" sz="3600" dirty="0"/>
              <a:t> </a:t>
            </a:r>
            <a:r>
              <a:rPr lang="en-US" altLang="zh-CN" sz="3600" dirty="0" smtClean="0"/>
              <a:t>   </a:t>
            </a:r>
            <a:r>
              <a:rPr lang="en-US" altLang="zh-CN" sz="2800" dirty="0" smtClean="0"/>
              <a:t>2.1 Morphological Filters for Binary Images</a:t>
            </a:r>
            <a:endParaRPr lang="en-US" altLang="zh-CN" sz="2800" dirty="0"/>
          </a:p>
        </p:txBody>
      </p:sp>
      <p:sp>
        <p:nvSpPr>
          <p:cNvPr id="3" name="内容占位符 2"/>
          <p:cNvSpPr>
            <a:spLocks noGrp="1"/>
          </p:cNvSpPr>
          <p:nvPr>
            <p:ph idx="1"/>
          </p:nvPr>
        </p:nvSpPr>
        <p:spPr>
          <a:xfrm>
            <a:off x="251520" y="1556792"/>
            <a:ext cx="3816424" cy="4320480"/>
          </a:xfrm>
        </p:spPr>
        <p:txBody>
          <a:bodyPr/>
          <a:lstStyle/>
          <a:p>
            <a:r>
              <a:rPr lang="en-US" altLang="zh-CN" sz="2600" b="1" dirty="0" smtClean="0"/>
              <a:t>Dilation</a:t>
            </a:r>
          </a:p>
          <a:p>
            <a:pPr marL="0" indent="0">
              <a:buNone/>
            </a:pPr>
            <a:r>
              <a:rPr lang="en-US" altLang="zh-CN" sz="2600" dirty="0"/>
              <a:t>the Boolean OR transformation of X by a (window) set B </a:t>
            </a:r>
            <a:endParaRPr lang="en-US" altLang="zh-CN" sz="2600" dirty="0" smtClean="0"/>
          </a:p>
          <a:p>
            <a:pPr marL="0" indent="0">
              <a:buNone/>
            </a:pPr>
            <a:endParaRPr lang="en-US" altLang="zh-CN" sz="2600" dirty="0"/>
          </a:p>
          <a:p>
            <a:pPr marL="0" indent="0">
              <a:buNone/>
            </a:pPr>
            <a:r>
              <a:rPr lang="en-US" altLang="zh-CN" sz="2600" dirty="0"/>
              <a:t>where                          is the translation of </a:t>
            </a:r>
            <a:r>
              <a:rPr lang="en-US" altLang="zh-CN" sz="2600" i="1" dirty="0"/>
              <a:t>X</a:t>
            </a:r>
            <a:r>
              <a:rPr lang="en-US" altLang="zh-CN" sz="2600" dirty="0"/>
              <a:t> along the vector </a:t>
            </a:r>
            <a:r>
              <a:rPr lang="en-US" altLang="zh-CN" sz="2600" i="1" dirty="0"/>
              <a:t>y</a:t>
            </a:r>
            <a:endParaRPr lang="en-US" altLang="zh-CN" sz="2600" dirty="0"/>
          </a:p>
          <a:p>
            <a:pPr marL="0" indent="0">
              <a:buNone/>
            </a:pPr>
            <a:endParaRPr lang="zh-CN" altLang="en-US" dirty="0"/>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4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Object 3"/>
          <p:cNvGraphicFramePr>
            <a:graphicFrameLocks noChangeAspect="1"/>
          </p:cNvGraphicFramePr>
          <p:nvPr>
            <p:extLst>
              <p:ext uri="{D42A27DB-BD31-4B8C-83A1-F6EECF244321}">
                <p14:modId xmlns:p14="http://schemas.microsoft.com/office/powerpoint/2010/main" val="2921321946"/>
              </p:ext>
            </p:extLst>
          </p:nvPr>
        </p:nvGraphicFramePr>
        <p:xfrm>
          <a:off x="4139952" y="116632"/>
          <a:ext cx="4536504" cy="6696744"/>
        </p:xfrm>
        <a:graphic>
          <a:graphicData uri="http://schemas.openxmlformats.org/presentationml/2006/ole">
            <mc:AlternateContent xmlns:mc="http://schemas.openxmlformats.org/markup-compatibility/2006">
              <mc:Choice xmlns:v="urn:schemas-microsoft-com:vml" Requires="v">
                <p:oleObj spid="_x0000_s43241" name="CorelPhotoPaint.Image.11" r:id="rId4" imgW="3157601" imgH="5509038" progId="">
                  <p:embed/>
                </p:oleObj>
              </mc:Choice>
              <mc:Fallback>
                <p:oleObj name="CorelPhotoPaint.Image.11" r:id="rId4" imgW="3157601" imgH="5509038" progId="">
                  <p:embed/>
                  <p:pic>
                    <p:nvPicPr>
                      <p:cNvPr id="0" name="Picture 1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116632"/>
                        <a:ext cx="4536504" cy="66967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96845544"/>
              </p:ext>
            </p:extLst>
          </p:nvPr>
        </p:nvGraphicFramePr>
        <p:xfrm>
          <a:off x="251520" y="3356992"/>
          <a:ext cx="3816424" cy="484487"/>
        </p:xfrm>
        <a:graphic>
          <a:graphicData uri="http://schemas.openxmlformats.org/presentationml/2006/ole">
            <mc:AlternateContent xmlns:mc="http://schemas.openxmlformats.org/markup-compatibility/2006">
              <mc:Choice xmlns:v="urn:schemas-microsoft-com:vml" Requires="v">
                <p:oleObj spid="_x0000_s43242" name="Equation" r:id="rId6" imgW="2400300" imgH="304800" progId="Equation.3">
                  <p:embed/>
                </p:oleObj>
              </mc:Choice>
              <mc:Fallback>
                <p:oleObj name="Equation" r:id="rId6" imgW="2400300" imgH="304800" progId="Equation.3">
                  <p:embed/>
                  <p:pic>
                    <p:nvPicPr>
                      <p:cNvPr id="0" name="Picture 1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20" y="3356992"/>
                        <a:ext cx="3816424" cy="484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7399251"/>
              </p:ext>
            </p:extLst>
          </p:nvPr>
        </p:nvGraphicFramePr>
        <p:xfrm>
          <a:off x="1187624" y="3934321"/>
          <a:ext cx="2016125" cy="358775"/>
        </p:xfrm>
        <a:graphic>
          <a:graphicData uri="http://schemas.openxmlformats.org/presentationml/2006/ole">
            <mc:AlternateContent xmlns:mc="http://schemas.openxmlformats.org/markup-compatibility/2006">
              <mc:Choice xmlns:v="urn:schemas-microsoft-com:vml" Requires="v">
                <p:oleObj spid="_x0000_s43243" name="Equation" r:id="rId8" imgW="1333500" imgH="241300" progId="Equation.3">
                  <p:embed/>
                </p:oleObj>
              </mc:Choice>
              <mc:Fallback>
                <p:oleObj name="Equation" r:id="rId8" imgW="1333500" imgH="241300" progId="Equation.3">
                  <p:embed/>
                  <p:pic>
                    <p:nvPicPr>
                      <p:cNvPr id="0" name="Picture 1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3934321"/>
                        <a:ext cx="2016125"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610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2 Morphological Image Operators</a:t>
            </a:r>
            <a:br>
              <a:rPr lang="en-US" altLang="zh-CN" sz="3600" dirty="0" smtClean="0"/>
            </a:br>
            <a:r>
              <a:rPr lang="en-US" altLang="zh-CN" sz="3600" dirty="0"/>
              <a:t> </a:t>
            </a:r>
            <a:r>
              <a:rPr lang="en-US" altLang="zh-CN" sz="3600" dirty="0" smtClean="0"/>
              <a:t>   </a:t>
            </a:r>
            <a:r>
              <a:rPr lang="en-US" altLang="zh-CN" sz="2800" dirty="0" smtClean="0"/>
              <a:t>2.1 Morphological Filters for Binary Images</a:t>
            </a:r>
            <a:endParaRPr lang="en-US" altLang="zh-CN"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556792"/>
                <a:ext cx="3528392" cy="4320480"/>
              </a:xfrm>
            </p:spPr>
            <p:txBody>
              <a:bodyPr/>
              <a:lstStyle/>
              <a:p>
                <a:r>
                  <a:rPr lang="en-US" altLang="zh-CN" sz="2600" b="1" dirty="0" smtClean="0"/>
                  <a:t>Erosion</a:t>
                </a:r>
              </a:p>
              <a:p>
                <a:pPr marL="0" indent="0">
                  <a:buNone/>
                </a:pPr>
                <a:r>
                  <a:rPr lang="en-US" altLang="zh-CN" sz="2600" dirty="0"/>
                  <a:t>the Boolean AND transformation of </a:t>
                </a:r>
                <a14:m>
                  <m:oMath xmlns:m="http://schemas.openxmlformats.org/officeDocument/2006/math">
                    <m:r>
                      <a:rPr lang="en-US" altLang="zh-CN" sz="2600" i="1" dirty="0">
                        <a:latin typeface="Cambria Math"/>
                      </a:rPr>
                      <m:t>𝑋</m:t>
                    </m:r>
                  </m:oMath>
                </a14:m>
                <a:r>
                  <a:rPr lang="en-US" altLang="zh-CN" sz="2600" dirty="0"/>
                  <a:t> by </a:t>
                </a:r>
                <a14:m>
                  <m:oMath xmlns:m="http://schemas.openxmlformats.org/officeDocument/2006/math">
                    <m:r>
                      <a:rPr lang="en-US" altLang="zh-CN" sz="2600" i="1" dirty="0">
                        <a:latin typeface="Cambria Math"/>
                      </a:rPr>
                      <m:t>𝐵</m:t>
                    </m:r>
                    <m:r>
                      <a:rPr lang="en-US" altLang="zh-CN" sz="2600" i="1" baseline="30000" dirty="0">
                        <a:latin typeface="Cambria Math"/>
                      </a:rPr>
                      <m:t>𝑟</m:t>
                    </m:r>
                  </m:oMath>
                </a14:m>
                <a:r>
                  <a:rPr lang="en-US" altLang="zh-CN" sz="2600" dirty="0"/>
                  <a:t> , where</a:t>
                </a:r>
              </a:p>
              <a:p>
                <a:pPr marL="0" indent="0">
                  <a:buNone/>
                </a:pPr>
                <a:r>
                  <a:rPr lang="en-US" altLang="zh-CN" sz="2600" dirty="0" smtClean="0"/>
                  <a:t>is </a:t>
                </a:r>
                <a:r>
                  <a:rPr lang="en-US" altLang="zh-CN" sz="2600" dirty="0"/>
                  <a:t>the reflection of </a:t>
                </a:r>
                <a:r>
                  <a:rPr lang="en-US" altLang="zh-CN" sz="2600" i="1" dirty="0"/>
                  <a:t>B</a:t>
                </a:r>
                <a:endParaRPr lang="en-US" altLang="zh-CN" sz="2600" i="1" baseline="30000" dirty="0"/>
              </a:p>
              <a:p>
                <a:pPr marL="0" indent="0">
                  <a:buNone/>
                </a:pP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556792"/>
                <a:ext cx="3528392" cy="4320480"/>
              </a:xfrm>
              <a:blipFill rotWithShape="1">
                <a:blip r:embed="rId4" cstate="print"/>
                <a:stretch>
                  <a:fillRect l="-2936" t="-1269"/>
                </a:stretch>
              </a:blipFill>
            </p:spPr>
            <p:txBody>
              <a:bodyPr/>
              <a:lstStyle/>
              <a:p>
                <a:r>
                  <a:rPr lang="zh-CN" altLang="en-US">
                    <a:noFill/>
                  </a:rPr>
                  <a:t> </a:t>
                </a:r>
              </a:p>
            </p:txBody>
          </p:sp>
        </mc:Fallback>
      </mc:AlternateContent>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4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Object 3"/>
          <p:cNvGraphicFramePr>
            <a:graphicFrameLocks noChangeAspect="1"/>
          </p:cNvGraphicFramePr>
          <p:nvPr>
            <p:extLst>
              <p:ext uri="{D42A27DB-BD31-4B8C-83A1-F6EECF244321}">
                <p14:modId xmlns:p14="http://schemas.microsoft.com/office/powerpoint/2010/main" val="1204296766"/>
              </p:ext>
            </p:extLst>
          </p:nvPr>
        </p:nvGraphicFramePr>
        <p:xfrm>
          <a:off x="3851920" y="116632"/>
          <a:ext cx="4824536" cy="6552728"/>
        </p:xfrm>
        <a:graphic>
          <a:graphicData uri="http://schemas.openxmlformats.org/presentationml/2006/ole">
            <mc:AlternateContent xmlns:mc="http://schemas.openxmlformats.org/markup-compatibility/2006">
              <mc:Choice xmlns:v="urn:schemas-microsoft-com:vml" Requires="v">
                <p:oleObj spid="_x0000_s44199" name="CorelPhotoPaint.Image.11" r:id="rId5" imgW="2711201" imgH="5442215" progId="">
                  <p:embed/>
                </p:oleObj>
              </mc:Choice>
              <mc:Fallback>
                <p:oleObj name="CorelPhotoPaint.Image.11" r:id="rId5" imgW="2711201" imgH="5442215" progId="">
                  <p:embed/>
                  <p:pic>
                    <p:nvPicPr>
                      <p:cNvPr id="0" name="Picture 1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116632"/>
                        <a:ext cx="4824536" cy="6552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83578991"/>
              </p:ext>
            </p:extLst>
          </p:nvPr>
        </p:nvGraphicFramePr>
        <p:xfrm>
          <a:off x="1763688" y="2924944"/>
          <a:ext cx="1584325" cy="342900"/>
        </p:xfrm>
        <a:graphic>
          <a:graphicData uri="http://schemas.openxmlformats.org/presentationml/2006/ole">
            <mc:AlternateContent xmlns:mc="http://schemas.openxmlformats.org/markup-compatibility/2006">
              <mc:Choice xmlns:v="urn:schemas-microsoft-com:vml" Requires="v">
                <p:oleObj spid="_x0000_s44200" name="Equation" r:id="rId7" imgW="1091726" imgH="228501" progId="Equation.3">
                  <p:embed/>
                </p:oleObj>
              </mc:Choice>
              <mc:Fallback>
                <p:oleObj name="Equation" r:id="rId7" imgW="1091726" imgH="228501" progId="Equation.3">
                  <p:embed/>
                  <p:pic>
                    <p:nvPicPr>
                      <p:cNvPr id="0" name="Picture 1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2924944"/>
                        <a:ext cx="158432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3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3897" y="3933056"/>
            <a:ext cx="3528392" cy="61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0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683568" y="692696"/>
            <a:ext cx="7429171" cy="3024336"/>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567253" y="4437112"/>
            <a:ext cx="8576747" cy="1863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683568" y="908720"/>
            <a:ext cx="5328592" cy="5350097"/>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6516216" y="1484783"/>
            <a:ext cx="1872208" cy="46845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0" y="1124744"/>
            <a:ext cx="7252263" cy="4680520"/>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7200800" y="1124744"/>
            <a:ext cx="1979712" cy="37444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97768"/>
            <a:ext cx="7772400" cy="1143000"/>
          </a:xfrm>
        </p:spPr>
        <p:txBody>
          <a:bodyPr/>
          <a:lstStyle/>
          <a:p>
            <a:r>
              <a:rPr lang="zh-CN" altLang="en-US" dirty="0" smtClean="0"/>
              <a:t>考核</a:t>
            </a:r>
            <a:endParaRPr lang="zh-CN" altLang="en-US" dirty="0"/>
          </a:p>
        </p:txBody>
      </p:sp>
      <p:sp>
        <p:nvSpPr>
          <p:cNvPr id="3" name="内容占位符 2"/>
          <p:cNvSpPr>
            <a:spLocks noGrp="1"/>
          </p:cNvSpPr>
          <p:nvPr>
            <p:ph idx="1"/>
          </p:nvPr>
        </p:nvSpPr>
        <p:spPr>
          <a:xfrm>
            <a:off x="395536" y="1556792"/>
            <a:ext cx="8496944" cy="5040560"/>
          </a:xfrm>
        </p:spPr>
        <p:txBody>
          <a:bodyPr/>
          <a:lstStyle/>
          <a:p>
            <a:pPr marL="514350" indent="-514350">
              <a:buAutoNum type="arabicPeriod"/>
            </a:pPr>
            <a:r>
              <a:rPr lang="zh-CN" altLang="en-US" dirty="0" smtClean="0"/>
              <a:t>随堂测验</a:t>
            </a:r>
            <a:r>
              <a:rPr lang="en-US" altLang="zh-CN" dirty="0"/>
              <a:t> </a:t>
            </a:r>
            <a:r>
              <a:rPr lang="en-US" altLang="zh-CN" dirty="0" smtClean="0"/>
              <a:t>13</a:t>
            </a:r>
            <a:r>
              <a:rPr lang="zh-CN" altLang="en-US" dirty="0" smtClean="0"/>
              <a:t>周</a:t>
            </a:r>
            <a:endParaRPr lang="en-US" altLang="zh-CN" dirty="0" smtClean="0"/>
          </a:p>
          <a:p>
            <a:pPr marL="0" indent="0">
              <a:buNone/>
            </a:pPr>
            <a:r>
              <a:rPr lang="en-US" altLang="zh-CN" dirty="0" smtClean="0"/>
              <a:t>2. </a:t>
            </a:r>
            <a:r>
              <a:rPr lang="zh-CN" altLang="en-US" dirty="0" smtClean="0"/>
              <a:t>期末大作业：</a:t>
            </a:r>
            <a:r>
              <a:rPr lang="en-US" altLang="zh-CN" dirty="0" smtClean="0"/>
              <a:t>Image-to-Image Translation</a:t>
            </a:r>
          </a:p>
          <a:p>
            <a:pPr>
              <a:buNone/>
            </a:pPr>
            <a:r>
              <a:rPr lang="zh-CN" altLang="en-US" dirty="0" smtClean="0"/>
              <a:t>   </a:t>
            </a:r>
            <a:r>
              <a:rPr lang="en-US" altLang="zh-CN" dirty="0" smtClean="0">
                <a:sym typeface="Wingdings" pitchFamily="2" charset="2"/>
              </a:rPr>
              <a:t>(1) </a:t>
            </a:r>
            <a:r>
              <a:rPr lang="zh-CN" altLang="en-US" dirty="0" smtClean="0"/>
              <a:t>最多</a:t>
            </a:r>
            <a:r>
              <a:rPr lang="en-US" altLang="zh-CN" dirty="0" smtClean="0"/>
              <a:t>4</a:t>
            </a:r>
            <a:r>
              <a:rPr lang="zh-CN" altLang="en-US" dirty="0" smtClean="0"/>
              <a:t>人一组</a:t>
            </a:r>
            <a:endParaRPr lang="en-US" altLang="zh-CN" dirty="0" smtClean="0"/>
          </a:p>
          <a:p>
            <a:pPr>
              <a:buNone/>
            </a:pPr>
            <a:r>
              <a:rPr lang="en-US" altLang="zh-CN" dirty="0" smtClean="0"/>
              <a:t>   (2) </a:t>
            </a:r>
            <a:r>
              <a:rPr lang="zh-CN" altLang="en-US" dirty="0" smtClean="0"/>
              <a:t>口头汇报</a:t>
            </a:r>
            <a:r>
              <a:rPr lang="en-US" altLang="zh-CN" dirty="0"/>
              <a:t>14-15</a:t>
            </a:r>
            <a:r>
              <a:rPr lang="zh-CN" altLang="en-US" dirty="0"/>
              <a:t>周</a:t>
            </a:r>
            <a:endParaRPr lang="en-US" altLang="zh-CN" dirty="0"/>
          </a:p>
          <a:p>
            <a:pPr>
              <a:buNone/>
            </a:pPr>
            <a:r>
              <a:rPr lang="zh-CN" altLang="en-US" dirty="0" smtClean="0"/>
              <a:t>         </a:t>
            </a:r>
            <a:r>
              <a:rPr lang="en-US" altLang="zh-CN" dirty="0" smtClean="0"/>
              <a:t>PPT+</a:t>
            </a:r>
            <a:r>
              <a:rPr lang="zh-CN" altLang="en-US" dirty="0" smtClean="0"/>
              <a:t>程序演示</a:t>
            </a:r>
            <a:r>
              <a:rPr lang="zh-CN" altLang="en-US" dirty="0" smtClean="0"/>
              <a:t>，时间</a:t>
            </a:r>
            <a:r>
              <a:rPr lang="en-US" altLang="zh-CN" dirty="0" smtClean="0"/>
              <a:t>8-10</a:t>
            </a:r>
            <a:r>
              <a:rPr lang="zh-CN" altLang="en-US" dirty="0" smtClean="0"/>
              <a:t>分钟</a:t>
            </a:r>
            <a:endParaRPr lang="en-US" altLang="zh-CN" dirty="0" smtClean="0"/>
          </a:p>
          <a:p>
            <a:pPr>
              <a:buNone/>
            </a:pPr>
            <a:r>
              <a:rPr lang="en-US" altLang="zh-CN" dirty="0"/>
              <a:t> </a:t>
            </a:r>
            <a:r>
              <a:rPr lang="zh-CN" altLang="en-US" dirty="0" smtClean="0"/>
              <a:t>  </a:t>
            </a:r>
            <a:r>
              <a:rPr lang="en-US" altLang="zh-CN" dirty="0" smtClean="0"/>
              <a:t>(3) </a:t>
            </a:r>
            <a:r>
              <a:rPr lang="zh-CN" altLang="en-US" dirty="0" smtClean="0"/>
              <a:t>提交材料</a:t>
            </a:r>
            <a:r>
              <a:rPr lang="en-US" altLang="zh-CN" dirty="0" smtClean="0"/>
              <a:t>16</a:t>
            </a:r>
            <a:r>
              <a:rPr lang="zh-CN" altLang="en-US" dirty="0" smtClean="0"/>
              <a:t>周周日</a:t>
            </a:r>
            <a:endParaRPr lang="en-US" altLang="zh-CN" dirty="0" smtClean="0"/>
          </a:p>
          <a:p>
            <a:pPr>
              <a:buNone/>
            </a:pPr>
            <a:r>
              <a:rPr lang="en-US" altLang="zh-CN" dirty="0"/>
              <a:t> </a:t>
            </a:r>
            <a:r>
              <a:rPr lang="en-US" altLang="zh-CN" dirty="0" smtClean="0"/>
              <a:t>      </a:t>
            </a:r>
            <a:r>
              <a:rPr lang="zh-CN" altLang="en-US" dirty="0" smtClean="0"/>
              <a:t>  论文</a:t>
            </a:r>
            <a:r>
              <a:rPr lang="en-US" altLang="zh-CN" dirty="0" smtClean="0"/>
              <a:t>+</a:t>
            </a:r>
            <a:r>
              <a:rPr lang="zh-CN" altLang="en-US" dirty="0" smtClean="0"/>
              <a:t>代码</a:t>
            </a:r>
            <a:r>
              <a:rPr lang="en-US" altLang="zh-CN" dirty="0" smtClean="0"/>
              <a:t>+PPT</a:t>
            </a:r>
          </a:p>
          <a:p>
            <a:pPr>
              <a:buNone/>
            </a:pPr>
            <a:r>
              <a:rPr lang="zh-CN" altLang="en-US" dirty="0" smtClean="0"/>
              <a:t>   </a:t>
            </a:r>
            <a:r>
              <a:rPr lang="en-US" altLang="zh-CN" dirty="0" smtClean="0"/>
              <a:t>(4) </a:t>
            </a:r>
            <a:r>
              <a:rPr lang="zh-CN" altLang="en-US" dirty="0" smtClean="0"/>
              <a:t>成员贡献明确，且按贡献排序</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2 Morphological Image Operators</a:t>
            </a:r>
            <a:br>
              <a:rPr lang="en-US" altLang="zh-CN" sz="3600" dirty="0" smtClean="0"/>
            </a:br>
            <a:r>
              <a:rPr lang="en-US" altLang="zh-CN" sz="3600" dirty="0"/>
              <a:t> </a:t>
            </a:r>
            <a:r>
              <a:rPr lang="en-US" altLang="zh-CN" sz="3600" dirty="0" smtClean="0"/>
              <a:t>   </a:t>
            </a:r>
            <a:r>
              <a:rPr lang="en-US" altLang="zh-CN" sz="2800" dirty="0" smtClean="0"/>
              <a:t>2.1 Morphological Filters for Binary Images</a:t>
            </a:r>
            <a:endParaRPr lang="en-US" altLang="zh-CN"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556792"/>
                <a:ext cx="8784976" cy="4104456"/>
              </a:xfrm>
            </p:spPr>
            <p:txBody>
              <a:bodyPr/>
              <a:lstStyle/>
              <a:p>
                <a:r>
                  <a:rPr lang="en-US" altLang="zh-CN" sz="2600" dirty="0" smtClean="0"/>
                  <a:t>Cascading erosion and dilation creates two other operations </a:t>
                </a:r>
              </a:p>
              <a:p>
                <a:pPr marL="0" indent="0">
                  <a:buNone/>
                </a:pPr>
                <a:r>
                  <a:rPr lang="en-US" altLang="zh-CN" sz="2400" b="1" dirty="0"/>
                  <a:t> </a:t>
                </a:r>
                <a:r>
                  <a:rPr lang="en-US" altLang="zh-CN" sz="2400" b="1" dirty="0" smtClean="0"/>
                  <a:t>    </a:t>
                </a:r>
                <a:r>
                  <a:rPr lang="en-US" altLang="zh-CN" sz="2600" b="1" dirty="0" smtClean="0"/>
                  <a:t>opening    </a:t>
                </a:r>
                <a14:m>
                  <m:oMath xmlns:m="http://schemas.openxmlformats.org/officeDocument/2006/math">
                    <m:r>
                      <a:rPr lang="en-US" altLang="zh-CN" sz="2600" b="0" i="1" smtClean="0">
                        <a:latin typeface="Cambria Math"/>
                      </a:rPr>
                      <m:t>𝑋</m:t>
                    </m:r>
                    <m:r>
                      <a:rPr lang="en-US" altLang="zh-CN" sz="2600" b="0" i="1" smtClean="0">
                        <a:latin typeface="Cambria Math"/>
                        <a:ea typeface="Cambria Math"/>
                      </a:rPr>
                      <m:t>∘</m:t>
                    </m:r>
                    <m:r>
                      <a:rPr lang="en-US" altLang="zh-CN" sz="2600" b="0" i="1" smtClean="0">
                        <a:latin typeface="Cambria Math"/>
                        <a:ea typeface="Cambria Math"/>
                      </a:rPr>
                      <m:t>𝐵</m:t>
                    </m:r>
                    <m:r>
                      <a:rPr lang="en-US" altLang="zh-CN" sz="2600" b="0" i="1" smtClean="0">
                        <a:latin typeface="Cambria Math"/>
                        <a:ea typeface="Cambria Math"/>
                      </a:rPr>
                      <m:t>≡</m:t>
                    </m:r>
                    <m:d>
                      <m:dPr>
                        <m:ctrlPr>
                          <a:rPr lang="en-US" altLang="zh-CN" sz="2600" b="0" i="1" smtClean="0">
                            <a:latin typeface="Cambria Math" panose="02040503050406030204" pitchFamily="18" charset="0"/>
                            <a:ea typeface="Cambria Math"/>
                          </a:rPr>
                        </m:ctrlPr>
                      </m:dPr>
                      <m:e>
                        <m:r>
                          <a:rPr lang="en-US" altLang="zh-CN" sz="2600" b="0" i="1" smtClean="0">
                            <a:latin typeface="Cambria Math"/>
                            <a:ea typeface="Cambria Math"/>
                          </a:rPr>
                          <m:t>𝑋</m:t>
                        </m:r>
                        <m:r>
                          <a:rPr lang="en-US" altLang="zh-CN" sz="2600" b="0" i="1" smtClean="0">
                            <a:latin typeface="Cambria Math"/>
                            <a:ea typeface="Cambria Math"/>
                          </a:rPr>
                          <m:t>⊖</m:t>
                        </m:r>
                        <m:r>
                          <a:rPr lang="en-US" altLang="zh-CN" sz="2600" b="0" i="1" smtClean="0">
                            <a:latin typeface="Cambria Math"/>
                            <a:ea typeface="Cambria Math"/>
                          </a:rPr>
                          <m:t>𝐵</m:t>
                        </m:r>
                      </m:e>
                    </m:d>
                    <m:r>
                      <a:rPr lang="en-US" altLang="zh-CN" sz="2600" b="0" i="1" smtClean="0">
                        <a:latin typeface="Cambria Math"/>
                        <a:ea typeface="Cambria Math"/>
                      </a:rPr>
                      <m:t>⊕</m:t>
                    </m:r>
                    <m:r>
                      <a:rPr lang="en-US" altLang="zh-CN" sz="2600" b="0" i="1" smtClean="0">
                        <a:latin typeface="Cambria Math"/>
                        <a:ea typeface="Cambria Math"/>
                      </a:rPr>
                      <m:t>𝐵</m:t>
                    </m:r>
                  </m:oMath>
                </a14:m>
                <a:endParaRPr lang="en-US" altLang="zh-CN" sz="2600" dirty="0" smtClean="0"/>
              </a:p>
              <a:p>
                <a:pPr marL="0" indent="0">
                  <a:buNone/>
                </a:pPr>
                <a:r>
                  <a:rPr lang="en-US" altLang="zh-CN" sz="2400" b="1" dirty="0"/>
                  <a:t> </a:t>
                </a:r>
                <a:r>
                  <a:rPr lang="en-US" altLang="zh-CN" sz="2400" b="1" dirty="0" smtClean="0"/>
                  <a:t>    </a:t>
                </a:r>
                <a:r>
                  <a:rPr lang="en-US" altLang="zh-CN" sz="2600" b="1" dirty="0" smtClean="0"/>
                  <a:t>closing      </a:t>
                </a:r>
                <a14:m>
                  <m:oMath xmlns:m="http://schemas.openxmlformats.org/officeDocument/2006/math">
                    <m:r>
                      <a:rPr lang="en-US" altLang="zh-CN" sz="2600" i="1">
                        <a:latin typeface="Cambria Math"/>
                      </a:rPr>
                      <m:t>𝑋</m:t>
                    </m:r>
                    <m:r>
                      <a:rPr lang="en-US" altLang="zh-CN" sz="2600" i="1" smtClean="0">
                        <a:latin typeface="Cambria Math"/>
                        <a:ea typeface="Cambria Math"/>
                      </a:rPr>
                      <m:t>⦁</m:t>
                    </m:r>
                    <m:r>
                      <a:rPr lang="en-US" altLang="zh-CN" sz="2600" i="1">
                        <a:latin typeface="Cambria Math"/>
                        <a:ea typeface="Cambria Math"/>
                      </a:rPr>
                      <m:t>𝐵</m:t>
                    </m:r>
                    <m:r>
                      <a:rPr lang="en-US" altLang="zh-CN" sz="2600" i="1">
                        <a:latin typeface="Cambria Math"/>
                        <a:ea typeface="Cambria Math"/>
                      </a:rPr>
                      <m:t>≡</m:t>
                    </m:r>
                    <m:d>
                      <m:dPr>
                        <m:ctrlPr>
                          <a:rPr lang="en-US" altLang="zh-CN" sz="2600" i="1">
                            <a:latin typeface="Cambria Math" panose="02040503050406030204" pitchFamily="18" charset="0"/>
                            <a:ea typeface="Cambria Math"/>
                          </a:rPr>
                        </m:ctrlPr>
                      </m:dPr>
                      <m:e>
                        <m:r>
                          <a:rPr lang="en-US" altLang="zh-CN" sz="2600" i="1">
                            <a:latin typeface="Cambria Math"/>
                            <a:ea typeface="Cambria Math"/>
                          </a:rPr>
                          <m:t>𝑋</m:t>
                        </m:r>
                        <m:r>
                          <a:rPr lang="en-US" altLang="zh-CN" sz="2600" i="1" smtClean="0">
                            <a:latin typeface="Cambria Math"/>
                            <a:ea typeface="Cambria Math"/>
                          </a:rPr>
                          <m:t>⊕</m:t>
                        </m:r>
                        <m:r>
                          <a:rPr lang="en-US" altLang="zh-CN" sz="2600" i="1">
                            <a:latin typeface="Cambria Math"/>
                            <a:ea typeface="Cambria Math"/>
                          </a:rPr>
                          <m:t>𝐵</m:t>
                        </m:r>
                      </m:e>
                    </m:d>
                    <m:r>
                      <a:rPr lang="en-US" altLang="zh-CN" sz="2600" i="1" smtClean="0">
                        <a:latin typeface="Cambria Math"/>
                        <a:ea typeface="Cambria Math"/>
                      </a:rPr>
                      <m:t>⊖</m:t>
                    </m:r>
                    <m:r>
                      <a:rPr lang="en-US" altLang="zh-CN" sz="2600" i="1">
                        <a:latin typeface="Cambria Math"/>
                        <a:ea typeface="Cambria Math"/>
                      </a:rPr>
                      <m:t>𝐵</m:t>
                    </m:r>
                  </m:oMath>
                </a14:m>
                <a:endParaRPr lang="en-US" altLang="zh-CN" sz="2600" dirty="0"/>
              </a:p>
              <a:p>
                <a:pPr marL="0" indent="0">
                  <a:buNone/>
                </a:pPr>
                <a:r>
                  <a:rPr lang="en-US" altLang="zh-CN" sz="2400" dirty="0" smtClean="0"/>
                  <a:t>     </a:t>
                </a:r>
                <a:r>
                  <a:rPr lang="en-US" altLang="zh-CN" sz="2600" i="1" dirty="0" smtClean="0"/>
                  <a:t>B</a:t>
                </a:r>
                <a:r>
                  <a:rPr lang="en-US" altLang="zh-CN" sz="2600" dirty="0" smtClean="0"/>
                  <a:t> is usually called a structuring element and has a simple     </a:t>
                </a:r>
              </a:p>
              <a:p>
                <a:pPr marL="0" indent="0">
                  <a:buNone/>
                </a:pPr>
                <a:r>
                  <a:rPr lang="en-US" altLang="zh-CN" sz="2600" dirty="0"/>
                  <a:t> </a:t>
                </a:r>
                <a:r>
                  <a:rPr lang="en-US" altLang="zh-CN" sz="2600" dirty="0" smtClean="0"/>
                  <a:t>    geometrical shape and a size smaller than the image </a:t>
                </a:r>
                <a:r>
                  <a:rPr lang="en-US" altLang="zh-CN" sz="2600" i="1" dirty="0" smtClean="0"/>
                  <a:t>X</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556792"/>
                <a:ext cx="8784976" cy="4104456"/>
              </a:xfrm>
              <a:blipFill rotWithShape="1">
                <a:blip r:embed="rId3" cstate="print"/>
                <a:stretch>
                  <a:fillRect l="-1041" t="-1335"/>
                </a:stretch>
              </a:blipFill>
            </p:spPr>
            <p:txBody>
              <a:bodyPr/>
              <a:lstStyle/>
              <a:p>
                <a:r>
                  <a:rPr lang="zh-CN" altLang="en-US">
                    <a:noFill/>
                  </a:rPr>
                  <a:t> </a:t>
                </a:r>
              </a:p>
            </p:txBody>
          </p:sp>
        </mc:Fallback>
      </mc:AlternateContent>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31932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2 Morphological Image Operators</a:t>
            </a:r>
            <a:br>
              <a:rPr lang="en-US" altLang="zh-CN" sz="3600" dirty="0" smtClean="0"/>
            </a:br>
            <a:r>
              <a:rPr lang="en-US" altLang="zh-CN" sz="3600" dirty="0"/>
              <a:t> </a:t>
            </a:r>
            <a:r>
              <a:rPr lang="en-US" altLang="zh-CN" sz="3600" dirty="0" smtClean="0"/>
              <a:t>   </a:t>
            </a:r>
            <a:r>
              <a:rPr lang="en-US" altLang="zh-CN" sz="2800" dirty="0" smtClean="0"/>
              <a:t>2.1 Morphological Filters for Binary Images</a:t>
            </a:r>
            <a:endParaRPr lang="en-US" altLang="zh-CN" sz="2800" dirty="0"/>
          </a:p>
        </p:txBody>
      </p:sp>
      <p:sp>
        <p:nvSpPr>
          <p:cNvPr id="3" name="内容占位符 2"/>
          <p:cNvSpPr>
            <a:spLocks noGrp="1"/>
          </p:cNvSpPr>
          <p:nvPr>
            <p:ph idx="1"/>
          </p:nvPr>
        </p:nvSpPr>
        <p:spPr>
          <a:xfrm>
            <a:off x="251520" y="1556792"/>
            <a:ext cx="8784976" cy="4104456"/>
          </a:xfrm>
        </p:spPr>
        <p:txBody>
          <a:bodyPr/>
          <a:lstStyle/>
          <a:p>
            <a:endParaRPr lang="zh-CN" altLang="en-US" dirty="0"/>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372" name="Picture 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16" y="1556792"/>
            <a:ext cx="8892480" cy="4933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576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2 Morphological Image Operators</a:t>
            </a:r>
            <a:br>
              <a:rPr lang="en-US" altLang="zh-CN" sz="3600" dirty="0" smtClean="0"/>
            </a:br>
            <a:r>
              <a:rPr lang="en-US" altLang="zh-CN" sz="3600" dirty="0"/>
              <a:t> </a:t>
            </a:r>
            <a:r>
              <a:rPr lang="en-US" altLang="zh-CN" sz="3600" dirty="0" smtClean="0"/>
              <a:t>   </a:t>
            </a:r>
            <a:r>
              <a:rPr lang="en-US" altLang="zh-CN" sz="2800" dirty="0" smtClean="0"/>
              <a:t>2.2 Morphological Filters for </a:t>
            </a:r>
            <a:r>
              <a:rPr lang="en-US" altLang="zh-CN" sz="2800" dirty="0" err="1" smtClean="0"/>
              <a:t>Graylevel</a:t>
            </a:r>
            <a:r>
              <a:rPr lang="en-US" altLang="zh-CN" sz="2800" dirty="0" smtClean="0"/>
              <a:t> Images</a:t>
            </a:r>
            <a:endParaRPr lang="en-US" altLang="zh-CN"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1556792"/>
                <a:ext cx="8928992" cy="4104456"/>
              </a:xfrm>
            </p:spPr>
            <p:txBody>
              <a:bodyPr/>
              <a:lstStyle/>
              <a:p>
                <a:r>
                  <a:rPr lang="en-US" altLang="zh-CN" sz="2600" dirty="0" smtClean="0"/>
                  <a:t>An image signal </a:t>
                </a:r>
                <a:r>
                  <a:rPr lang="en-US" altLang="zh-CN" sz="2600" i="1" dirty="0" smtClean="0"/>
                  <a:t>f(x) </a:t>
                </a:r>
                <a:r>
                  <a:rPr lang="en-US" altLang="zh-CN" sz="2600" dirty="0" smtClean="0"/>
                  <a:t>defined on the continuous or discrete plane </a:t>
                </a:r>
                <a14:m>
                  <m:oMath xmlns:m="http://schemas.openxmlformats.org/officeDocument/2006/math">
                    <m:r>
                      <a:rPr lang="en-US" altLang="zh-CN" sz="2600" i="1" dirty="0" smtClean="0">
                        <a:latin typeface="Cambria Math"/>
                      </a:rPr>
                      <m:t>𝐼𝐷</m:t>
                    </m:r>
                    <m:r>
                      <a:rPr lang="en-US" altLang="zh-CN" sz="2600" i="1" dirty="0" smtClean="0">
                        <a:latin typeface="Cambria Math"/>
                      </a:rPr>
                      <m:t>=</m:t>
                    </m:r>
                    <m:r>
                      <a:rPr lang="en-US" altLang="zh-CN" sz="2600" i="1" dirty="0" smtClean="0">
                        <a:latin typeface="Cambria Math"/>
                      </a:rPr>
                      <m:t>𝑅</m:t>
                    </m:r>
                    <m:r>
                      <a:rPr lang="en-US" altLang="zh-CN" sz="2600" i="1" baseline="30000" dirty="0" smtClean="0">
                        <a:latin typeface="Cambria Math"/>
                      </a:rPr>
                      <m:t>2</m:t>
                    </m:r>
                  </m:oMath>
                </a14:m>
                <a:r>
                  <a:rPr lang="en-US" altLang="zh-CN" sz="2600" dirty="0" smtClean="0"/>
                  <a:t> or </a:t>
                </a:r>
                <a14:m>
                  <m:oMath xmlns:m="http://schemas.openxmlformats.org/officeDocument/2006/math">
                    <m:r>
                      <a:rPr lang="en-US" altLang="zh-CN" sz="2600" i="1" dirty="0" smtClean="0">
                        <a:latin typeface="Cambria Math"/>
                      </a:rPr>
                      <m:t>𝑍</m:t>
                    </m:r>
                    <m:r>
                      <a:rPr lang="en-US" altLang="zh-CN" sz="2600" i="1" baseline="30000" dirty="0">
                        <a:latin typeface="Cambria Math"/>
                      </a:rPr>
                      <m:t>2</m:t>
                    </m:r>
                  </m:oMath>
                </a14:m>
                <a:r>
                  <a:rPr lang="en-US" altLang="zh-CN" sz="2600" dirty="0"/>
                  <a:t> , </a:t>
                </a:r>
                <a:r>
                  <a:rPr lang="en-US" altLang="zh-CN" sz="2600" b="1" dirty="0"/>
                  <a:t>threshold </a:t>
                </a:r>
                <a:r>
                  <a:rPr lang="en-US" altLang="zh-CN" sz="2600" b="1" dirty="0" smtClean="0"/>
                  <a:t>sets</a:t>
                </a:r>
              </a:p>
              <a:p>
                <a:pPr marL="0" indent="0">
                  <a:buNone/>
                </a:pPr>
                <a:r>
                  <a:rPr lang="en-US" altLang="zh-CN" sz="2400" dirty="0"/>
                  <a:t> </a:t>
                </a:r>
                <a:r>
                  <a:rPr lang="en-US" altLang="zh-CN" sz="2400" dirty="0" smtClean="0"/>
                  <a:t>    </a:t>
                </a:r>
              </a:p>
              <a:p>
                <a:pPr marL="0" indent="0">
                  <a:buNone/>
                </a:pPr>
                <a:r>
                  <a:rPr lang="en-US" altLang="zh-CN" sz="2400" dirty="0"/>
                  <a:t> </a:t>
                </a:r>
                <a:r>
                  <a:rPr lang="en-US" altLang="zh-CN" sz="2400" dirty="0" smtClean="0"/>
                  <a:t>    </a:t>
                </a:r>
                <a:r>
                  <a:rPr lang="en-US" altLang="zh-CN" sz="2600" dirty="0" smtClean="0"/>
                  <a:t>the image can be exactly reconstructed from all its threshold  </a:t>
                </a:r>
              </a:p>
              <a:p>
                <a:pPr marL="0" indent="0">
                  <a:buNone/>
                </a:pPr>
                <a:r>
                  <a:rPr lang="en-US" altLang="zh-CN" sz="2600" dirty="0"/>
                  <a:t> </a:t>
                </a:r>
                <a:r>
                  <a:rPr lang="en-US" altLang="zh-CN" sz="2600" dirty="0" smtClean="0"/>
                  <a:t>   sets</a:t>
                </a:r>
                <a:endParaRPr lang="en-US" altLang="zh-CN" sz="2600" baseline="30000" dirty="0"/>
              </a:p>
              <a:p>
                <a:pPr marL="342900" lvl="1" indent="-342900">
                  <a:buChar char="•"/>
                </a:pPr>
                <a:r>
                  <a:rPr lang="en-US" altLang="zh-CN" sz="2600" dirty="0" smtClean="0">
                    <a:cs typeface="+mn-cs"/>
                  </a:rPr>
                  <a:t>Transforming each threshold set of the input signal </a:t>
                </a:r>
                <a14:m>
                  <m:oMath xmlns:m="http://schemas.openxmlformats.org/officeDocument/2006/math">
                    <m:r>
                      <a:rPr lang="en-US" altLang="zh-CN" sz="2600" i="1" dirty="0" smtClean="0">
                        <a:latin typeface="Cambria Math"/>
                        <a:cs typeface="+mn-cs"/>
                      </a:rPr>
                      <m:t>𝑓</m:t>
                    </m:r>
                    <m:r>
                      <a:rPr lang="en-US" altLang="zh-CN" sz="2600" i="1" dirty="0" smtClean="0">
                        <a:latin typeface="Cambria Math"/>
                        <a:cs typeface="+mn-cs"/>
                      </a:rPr>
                      <m:t> </m:t>
                    </m:r>
                  </m:oMath>
                </a14:m>
                <a:r>
                  <a:rPr lang="en-US" altLang="zh-CN" sz="2600" dirty="0" smtClean="0">
                    <a:cs typeface="+mn-cs"/>
                  </a:rPr>
                  <a:t>by a set operator </a:t>
                </a:r>
                <a14:m>
                  <m:oMath xmlns:m="http://schemas.openxmlformats.org/officeDocument/2006/math">
                    <m:r>
                      <m:rPr>
                        <m:sty m:val="p"/>
                      </m:rPr>
                      <a:rPr lang="el-GR" altLang="zh-CN" sz="2600" i="1" smtClean="0">
                        <a:latin typeface="Cambria Math"/>
                        <a:ea typeface="Cambria Math"/>
                        <a:cs typeface="+mn-cs"/>
                      </a:rPr>
                      <m:t>Ψ</m:t>
                    </m:r>
                  </m:oMath>
                </a14:m>
                <a:r>
                  <a:rPr lang="en-US" altLang="zh-CN" sz="2600" dirty="0" smtClean="0">
                    <a:cs typeface="+mn-cs"/>
                  </a:rPr>
                  <a:t>, viewing the transformed sets as threshold sets of a new image creates a flat image operator </a:t>
                </a:r>
                <a14:m>
                  <m:oMath xmlns:m="http://schemas.openxmlformats.org/officeDocument/2006/math">
                    <m:r>
                      <a:rPr lang="zh-CN" altLang="en-US" sz="2600" i="1" smtClean="0">
                        <a:latin typeface="Cambria Math"/>
                        <a:cs typeface="+mn-cs"/>
                      </a:rPr>
                      <m:t>𝜓</m:t>
                    </m:r>
                  </m:oMath>
                </a14:m>
                <a:endParaRPr lang="en-US" altLang="zh-CN" sz="2600" dirty="0">
                  <a:cs typeface="+mn-cs"/>
                </a:endParaRPr>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1556792"/>
                <a:ext cx="8928992" cy="4104456"/>
              </a:xfrm>
              <a:blipFill rotWithShape="1">
                <a:blip r:embed="rId4" cstate="print"/>
                <a:stretch>
                  <a:fillRect l="-1093" t="-1335" r="-342"/>
                </a:stretch>
              </a:blipFill>
            </p:spPr>
            <p:txBody>
              <a:bodyPr/>
              <a:lstStyle/>
              <a:p>
                <a:r>
                  <a:rPr lang="zh-CN" altLang="en-US">
                    <a:noFill/>
                  </a:rPr>
                  <a:t> </a:t>
                </a:r>
              </a:p>
            </p:txBody>
          </p:sp>
        </mc:Fallback>
      </mc:AlternateContent>
      <p:sp>
        <p:nvSpPr>
          <p:cNvPr id="7"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3581755384"/>
              </p:ext>
            </p:extLst>
          </p:nvPr>
        </p:nvGraphicFramePr>
        <p:xfrm>
          <a:off x="1907704" y="2492896"/>
          <a:ext cx="4392488" cy="418332"/>
        </p:xfrm>
        <a:graphic>
          <a:graphicData uri="http://schemas.openxmlformats.org/presentationml/2006/ole">
            <mc:AlternateContent xmlns:mc="http://schemas.openxmlformats.org/markup-compatibility/2006">
              <mc:Choice xmlns:v="urn:schemas-microsoft-com:vml" Requires="v">
                <p:oleObj spid="_x0000_s4727" name="Equation" r:id="rId5" imgW="2794000" imgH="228600" progId="Equation.3">
                  <p:embed/>
                </p:oleObj>
              </mc:Choice>
              <mc:Fallback>
                <p:oleObj name="Equation" r:id="rId5" imgW="2794000" imgH="228600" progId="Equation.3">
                  <p:embed/>
                  <p:pic>
                    <p:nvPicPr>
                      <p:cNvPr id="0" name="Picture 5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2492896"/>
                        <a:ext cx="4392488" cy="418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3623608759"/>
              </p:ext>
            </p:extLst>
          </p:nvPr>
        </p:nvGraphicFramePr>
        <p:xfrm>
          <a:off x="1763688" y="3429000"/>
          <a:ext cx="4248472" cy="409903"/>
        </p:xfrm>
        <a:graphic>
          <a:graphicData uri="http://schemas.openxmlformats.org/presentationml/2006/ole">
            <mc:AlternateContent xmlns:mc="http://schemas.openxmlformats.org/markup-compatibility/2006">
              <mc:Choice xmlns:v="urn:schemas-microsoft-com:vml" Requires="v">
                <p:oleObj spid="_x0000_s4728" name="Equation" r:id="rId7" imgW="1892300" imgH="228600" progId="Equation.3">
                  <p:embed/>
                </p:oleObj>
              </mc:Choice>
              <mc:Fallback>
                <p:oleObj name="Equation" r:id="rId7" imgW="1892300" imgH="228600" progId="Equation.3">
                  <p:embed/>
                  <p:pic>
                    <p:nvPicPr>
                      <p:cNvPr id="0" name="Picture 5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3429000"/>
                        <a:ext cx="4248472" cy="4099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Object 11"/>
          <p:cNvGraphicFramePr>
            <a:graphicFrameLocks noChangeAspect="1"/>
          </p:cNvGraphicFramePr>
          <p:nvPr>
            <p:extLst>
              <p:ext uri="{D42A27DB-BD31-4B8C-83A1-F6EECF244321}">
                <p14:modId xmlns:p14="http://schemas.microsoft.com/office/powerpoint/2010/main" val="1101341320"/>
              </p:ext>
            </p:extLst>
          </p:nvPr>
        </p:nvGraphicFramePr>
        <p:xfrm>
          <a:off x="1907704" y="5229200"/>
          <a:ext cx="5328592" cy="417588"/>
        </p:xfrm>
        <a:graphic>
          <a:graphicData uri="http://schemas.openxmlformats.org/presentationml/2006/ole">
            <mc:AlternateContent xmlns:mc="http://schemas.openxmlformats.org/markup-compatibility/2006">
              <mc:Choice xmlns:v="urn:schemas-microsoft-com:vml" Requires="v">
                <p:oleObj spid="_x0000_s4729" name="Equation" r:id="rId9" imgW="2336800" imgH="228600" progId="Equation.3">
                  <p:embed/>
                </p:oleObj>
              </mc:Choice>
              <mc:Fallback>
                <p:oleObj name="Equation" r:id="rId9" imgW="2336800" imgH="228600" progId="Equation.3">
                  <p:embed/>
                  <p:pic>
                    <p:nvPicPr>
                      <p:cNvPr id="0" name="Picture 5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5229200"/>
                        <a:ext cx="5328592" cy="4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76221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2 Morphological Image Operators</a:t>
            </a:r>
            <a:br>
              <a:rPr lang="en-US" altLang="zh-CN" sz="3600" dirty="0" smtClean="0"/>
            </a:br>
            <a:r>
              <a:rPr lang="en-US" altLang="zh-CN" sz="3600" dirty="0"/>
              <a:t> </a:t>
            </a:r>
            <a:r>
              <a:rPr lang="en-US" altLang="zh-CN" sz="3600" dirty="0" smtClean="0"/>
              <a:t>   </a:t>
            </a:r>
            <a:r>
              <a:rPr lang="en-US" altLang="zh-CN" sz="2800" dirty="0" smtClean="0"/>
              <a:t>2.2 Morphological Filters for </a:t>
            </a:r>
            <a:r>
              <a:rPr lang="en-US" altLang="zh-CN" sz="2800" dirty="0" err="1" smtClean="0"/>
              <a:t>Graylevel</a:t>
            </a:r>
            <a:r>
              <a:rPr lang="en-US" altLang="zh-CN" sz="2800" dirty="0" smtClean="0"/>
              <a:t> Images</a:t>
            </a:r>
            <a:endParaRPr lang="en-US" altLang="zh-CN"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3528" y="1484784"/>
                <a:ext cx="8568952" cy="4824536"/>
              </a:xfrm>
            </p:spPr>
            <p:txBody>
              <a:bodyPr/>
              <a:lstStyle/>
              <a:p>
                <a:r>
                  <a:rPr lang="en-US" altLang="zh-CN" sz="2600" dirty="0" smtClean="0"/>
                  <a:t>Two elementary morphological image operators: the dilation and erosion of  </a:t>
                </a:r>
                <a:r>
                  <a:rPr lang="en-US" altLang="zh-CN" sz="2600" i="1" dirty="0" smtClean="0"/>
                  <a:t>f(x) </a:t>
                </a:r>
                <a:r>
                  <a:rPr lang="en-US" altLang="zh-CN" sz="2600" dirty="0" smtClean="0"/>
                  <a:t>by a set </a:t>
                </a:r>
                <a:r>
                  <a:rPr lang="en-US" altLang="zh-CN" sz="2600" i="1" dirty="0" smtClean="0"/>
                  <a:t>B</a:t>
                </a:r>
                <a:r>
                  <a:rPr lang="en-US" altLang="zh-CN" sz="2600" dirty="0" smtClean="0"/>
                  <a:t> </a:t>
                </a:r>
              </a:p>
              <a:p>
                <a:pPr marL="0" indent="0">
                  <a:buNone/>
                </a:pPr>
                <a:r>
                  <a:rPr lang="en-US" altLang="zh-CN" sz="2400" dirty="0" smtClean="0"/>
                  <a:t>       </a:t>
                </a:r>
              </a:p>
              <a:p>
                <a:pPr marL="0" indent="0">
                  <a:buNone/>
                </a:pPr>
                <a:r>
                  <a:rPr lang="en-US" altLang="zh-CN" sz="2600" dirty="0" smtClean="0"/>
                  <a:t>    the flat opening </a:t>
                </a:r>
                <a14:m>
                  <m:oMath xmlns:m="http://schemas.openxmlformats.org/officeDocument/2006/math">
                    <m:r>
                      <a:rPr lang="en-US" altLang="zh-CN" sz="2400" b="0" i="1" smtClean="0">
                        <a:latin typeface="Cambria Math"/>
                      </a:rPr>
                      <m:t>𝑓</m:t>
                    </m:r>
                    <m:r>
                      <a:rPr lang="en-US" altLang="zh-CN" sz="2400" i="1" smtClean="0">
                        <a:latin typeface="Cambria Math"/>
                        <a:ea typeface="Cambria Math"/>
                      </a:rPr>
                      <m:t>∘</m:t>
                    </m:r>
                    <m:r>
                      <a:rPr lang="en-US" altLang="zh-CN" sz="2400" b="0" i="1" smtClean="0">
                        <a:latin typeface="Cambria Math"/>
                        <a:ea typeface="Cambria Math"/>
                      </a:rPr>
                      <m:t>𝐵</m:t>
                    </m:r>
                    <m:r>
                      <a:rPr lang="en-US" altLang="zh-CN" sz="2400" b="0" i="1" smtClean="0">
                        <a:latin typeface="Cambria Math"/>
                        <a:ea typeface="Cambria Math"/>
                      </a:rPr>
                      <m:t>=(</m:t>
                    </m:r>
                    <m:r>
                      <a:rPr lang="en-US" altLang="zh-CN" sz="2400" b="0" i="1" smtClean="0">
                        <a:latin typeface="Cambria Math"/>
                        <a:ea typeface="Cambria Math"/>
                      </a:rPr>
                      <m:t>𝑓</m:t>
                    </m:r>
                    <m:r>
                      <a:rPr lang="en-US" altLang="zh-CN" sz="2400" b="0" i="1" smtClean="0">
                        <a:latin typeface="Cambria Math"/>
                        <a:ea typeface="Cambria Math"/>
                      </a:rPr>
                      <m:t>⊝</m:t>
                    </m:r>
                    <m:r>
                      <a:rPr lang="en-US" altLang="zh-CN" sz="2400" b="0" i="1" smtClean="0">
                        <a:latin typeface="Cambria Math"/>
                        <a:ea typeface="Cambria Math"/>
                      </a:rPr>
                      <m:t>𝐵</m:t>
                    </m:r>
                    <m:r>
                      <a:rPr lang="en-US" altLang="zh-CN" sz="2400" b="0" i="1" smtClean="0">
                        <a:latin typeface="Cambria Math"/>
                        <a:ea typeface="Cambria Math"/>
                      </a:rPr>
                      <m:t>)⨁</m:t>
                    </m:r>
                    <m:r>
                      <a:rPr lang="en-US" altLang="zh-CN" sz="2400" b="0" i="1" smtClean="0">
                        <a:latin typeface="Cambria Math"/>
                        <a:ea typeface="Cambria Math"/>
                      </a:rPr>
                      <m:t>𝐵</m:t>
                    </m:r>
                  </m:oMath>
                </a14:m>
                <a:r>
                  <a:rPr lang="en-US" altLang="zh-CN" sz="2600" dirty="0" smtClean="0"/>
                  <a:t> of </a:t>
                </a:r>
                <a14:m>
                  <m:oMath xmlns:m="http://schemas.openxmlformats.org/officeDocument/2006/math">
                    <m:r>
                      <a:rPr lang="en-US" altLang="zh-CN" sz="2600" i="1" dirty="0" smtClean="0">
                        <a:latin typeface="Cambria Math"/>
                      </a:rPr>
                      <m:t>𝑓</m:t>
                    </m:r>
                  </m:oMath>
                </a14:m>
                <a:r>
                  <a:rPr lang="en-US" altLang="zh-CN" sz="2600" dirty="0" smtClean="0"/>
                  <a:t> by </a:t>
                </a:r>
                <a:r>
                  <a:rPr lang="en-US" altLang="zh-CN" sz="2600" i="1" dirty="0" smtClean="0"/>
                  <a:t>B</a:t>
                </a:r>
                <a:r>
                  <a:rPr lang="en-US" altLang="zh-CN" sz="2600" dirty="0" smtClean="0"/>
                  <a:t> </a:t>
                </a:r>
                <a:r>
                  <a:rPr lang="en-US" altLang="zh-CN" sz="2600" dirty="0" err="1" smtClean="0"/>
                  <a:t>smooths</a:t>
                </a:r>
                <a:r>
                  <a:rPr lang="en-US" altLang="zh-CN" sz="2600" dirty="0" smtClean="0"/>
                  <a:t> the graph of </a:t>
                </a:r>
                <a14:m>
                  <m:oMath xmlns:m="http://schemas.openxmlformats.org/officeDocument/2006/math">
                    <m:r>
                      <a:rPr lang="en-US" altLang="zh-CN" sz="2600" i="1" dirty="0" smtClean="0">
                        <a:latin typeface="Cambria Math"/>
                      </a:rPr>
                      <m:t>𝑓</m:t>
                    </m:r>
                  </m:oMath>
                </a14:m>
                <a:r>
                  <a:rPr lang="en-US" altLang="zh-CN" sz="2600" dirty="0"/>
                  <a:t> </a:t>
                </a:r>
                <a:r>
                  <a:rPr lang="en-US" altLang="zh-CN" sz="2600" dirty="0" smtClean="0"/>
                  <a:t>from below by cutting down its peaks, whereas the closing                       </a:t>
                </a:r>
                <a:r>
                  <a:rPr lang="en-US" altLang="zh-CN" sz="2600" dirty="0" err="1" smtClean="0"/>
                  <a:t>smooths</a:t>
                </a:r>
                <a:r>
                  <a:rPr lang="en-US" altLang="zh-CN" sz="2600" dirty="0" smtClean="0"/>
                  <a:t> it from above by filling up its valleys</a:t>
                </a:r>
              </a:p>
              <a:p>
                <a:pPr marL="342900" lvl="1" indent="-342900">
                  <a:buChar char="•"/>
                </a:pPr>
                <a:r>
                  <a:rPr lang="en-US" altLang="zh-CN" sz="2600" dirty="0" smtClean="0">
                    <a:cs typeface="+mn-cs"/>
                  </a:rPr>
                  <a:t>General translation-invariant morphological dilation </a:t>
                </a:r>
                <a:r>
                  <a:rPr lang="en-US" altLang="zh-CN" sz="2600" dirty="0">
                    <a:cs typeface="+mn-cs"/>
                  </a:rPr>
                  <a:t>and erosion of  </a:t>
                </a:r>
                <a:r>
                  <a:rPr lang="en-US" altLang="zh-CN" sz="2600" dirty="0" smtClean="0">
                    <a:cs typeface="+mn-cs"/>
                  </a:rPr>
                  <a:t>a </a:t>
                </a:r>
                <a:r>
                  <a:rPr lang="en-US" altLang="zh-CN" sz="2600" dirty="0" err="1" smtClean="0">
                    <a:cs typeface="+mn-cs"/>
                  </a:rPr>
                  <a:t>graylevel</a:t>
                </a:r>
                <a:r>
                  <a:rPr lang="en-US" altLang="zh-CN" sz="2600" dirty="0" smtClean="0">
                    <a:cs typeface="+mn-cs"/>
                  </a:rPr>
                  <a:t> image signal </a:t>
                </a:r>
                <a:r>
                  <a:rPr lang="en-US" altLang="zh-CN" sz="2600" i="1" dirty="0" smtClean="0">
                    <a:cs typeface="+mn-cs"/>
                  </a:rPr>
                  <a:t>f(x</a:t>
                </a:r>
                <a:r>
                  <a:rPr lang="en-US" altLang="zh-CN" sz="2600" i="1" dirty="0">
                    <a:cs typeface="+mn-cs"/>
                  </a:rPr>
                  <a:t>)</a:t>
                </a:r>
                <a:r>
                  <a:rPr lang="en-US" altLang="zh-CN" sz="2600" dirty="0">
                    <a:cs typeface="+mn-cs"/>
                  </a:rPr>
                  <a:t> by </a:t>
                </a:r>
                <a:r>
                  <a:rPr lang="en-US" altLang="zh-CN" sz="2600" dirty="0" smtClean="0">
                    <a:cs typeface="+mn-cs"/>
                  </a:rPr>
                  <a:t>another signal </a:t>
                </a:r>
                <a14:m>
                  <m:oMath xmlns:m="http://schemas.openxmlformats.org/officeDocument/2006/math">
                    <m:r>
                      <a:rPr lang="en-US" altLang="zh-CN" sz="2600" i="1" dirty="0" smtClean="0">
                        <a:latin typeface="Cambria Math"/>
                        <a:cs typeface="+mn-cs"/>
                      </a:rPr>
                      <m:t>𝑔</m:t>
                    </m:r>
                  </m:oMath>
                </a14:m>
                <a:r>
                  <a:rPr lang="en-US" altLang="zh-CN" sz="2600" dirty="0" smtClean="0">
                    <a:cs typeface="+mn-cs"/>
                  </a:rPr>
                  <a:t> are</a:t>
                </a:r>
                <a:endParaRPr lang="en-US" altLang="zh-CN" sz="2600" dirty="0">
                  <a:cs typeface="+mn-cs"/>
                </a:endParaRPr>
              </a:p>
              <a:p>
                <a:pPr marL="0" indent="0">
                  <a:buNone/>
                </a:pP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23528" y="1484784"/>
                <a:ext cx="8568952" cy="4824536"/>
              </a:xfrm>
              <a:blipFill rotWithShape="1">
                <a:blip r:embed="rId3" cstate="print"/>
                <a:stretch>
                  <a:fillRect l="-1209" t="-1138" r="-2134"/>
                </a:stretch>
              </a:blipFill>
            </p:spPr>
            <p:txBody>
              <a:bodyPr/>
              <a:lstStyle/>
              <a:p>
                <a:r>
                  <a:rPr lang="zh-CN" altLang="en-US">
                    <a:noFill/>
                  </a:rPr>
                  <a:t> </a:t>
                </a:r>
              </a:p>
            </p:txBody>
          </p:sp>
        </mc:Fallback>
      </mc:AlternateContent>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551" y="2335293"/>
            <a:ext cx="2668141" cy="503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5378" y="2348880"/>
            <a:ext cx="2523720" cy="489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3717032"/>
            <a:ext cx="1813059"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59632" y="5646190"/>
            <a:ext cx="3000609"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8024" y="5646190"/>
            <a:ext cx="3245687" cy="548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直接连接符 9"/>
          <p:cNvCxnSpPr/>
          <p:nvPr/>
        </p:nvCxnSpPr>
        <p:spPr>
          <a:xfrm>
            <a:off x="1835696" y="3645024"/>
            <a:ext cx="4896544"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88024" y="4077072"/>
            <a:ext cx="36004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5536" y="4437112"/>
            <a:ext cx="10801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347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2 Morphological Image Operators</a:t>
            </a:r>
            <a:br>
              <a:rPr lang="en-US" altLang="zh-CN" sz="3600" dirty="0" smtClean="0"/>
            </a:br>
            <a:r>
              <a:rPr lang="en-US" altLang="zh-CN" sz="3600" dirty="0"/>
              <a:t> </a:t>
            </a:r>
            <a:r>
              <a:rPr lang="en-US" altLang="zh-CN" sz="3600" dirty="0" smtClean="0"/>
              <a:t>   </a:t>
            </a:r>
            <a:r>
              <a:rPr lang="en-US" altLang="zh-CN" sz="2800" dirty="0" smtClean="0"/>
              <a:t>2.2 Morphological Filters for </a:t>
            </a:r>
            <a:r>
              <a:rPr lang="en-US" altLang="zh-CN" sz="2800" dirty="0" err="1" smtClean="0"/>
              <a:t>Graylevel</a:t>
            </a:r>
            <a:r>
              <a:rPr lang="en-US" altLang="zh-CN" sz="2800" dirty="0" smtClean="0"/>
              <a:t> Images</a:t>
            </a:r>
            <a:endParaRPr lang="en-US" altLang="zh-CN"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556792"/>
                <a:ext cx="3528392" cy="4104456"/>
              </a:xfrm>
            </p:spPr>
            <p:txBody>
              <a:bodyPr/>
              <a:lstStyle/>
              <a:p>
                <a:r>
                  <a:rPr lang="en-US" altLang="zh-CN" sz="2600" b="1" dirty="0" smtClean="0"/>
                  <a:t>opening </a:t>
                </a:r>
              </a:p>
              <a:p>
                <a:pPr marL="0" indent="0">
                  <a:buNone/>
                </a:pPr>
                <a:r>
                  <a:rPr lang="en-US" altLang="zh-CN" sz="2600" b="1" dirty="0" smtClean="0"/>
                  <a:t> </a:t>
                </a:r>
                <a14:m>
                  <m:oMath xmlns:m="http://schemas.openxmlformats.org/officeDocument/2006/math">
                    <m:r>
                      <a:rPr lang="en-US" altLang="zh-CN" sz="2600" i="1">
                        <a:latin typeface="Cambria Math"/>
                      </a:rPr>
                      <m:t>𝑓</m:t>
                    </m:r>
                    <m:r>
                      <a:rPr lang="en-US" altLang="zh-CN" sz="2600" i="1">
                        <a:latin typeface="Cambria Math"/>
                        <a:ea typeface="Cambria Math"/>
                      </a:rPr>
                      <m:t>∘</m:t>
                    </m:r>
                    <m:r>
                      <a:rPr lang="en-US" altLang="zh-CN" sz="2600" i="1">
                        <a:latin typeface="Cambria Math"/>
                        <a:ea typeface="Cambria Math"/>
                      </a:rPr>
                      <m:t>𝐵</m:t>
                    </m:r>
                    <m:r>
                      <a:rPr lang="en-US" altLang="zh-CN" sz="2600" i="1">
                        <a:latin typeface="Cambria Math"/>
                        <a:ea typeface="Cambria Math"/>
                      </a:rPr>
                      <m:t>=(</m:t>
                    </m:r>
                    <m:r>
                      <a:rPr lang="en-US" altLang="zh-CN" sz="2600" i="1">
                        <a:latin typeface="Cambria Math"/>
                        <a:ea typeface="Cambria Math"/>
                      </a:rPr>
                      <m:t>𝑓</m:t>
                    </m:r>
                    <m:r>
                      <a:rPr lang="en-US" altLang="zh-CN" sz="2600" i="1">
                        <a:latin typeface="Cambria Math"/>
                        <a:ea typeface="Cambria Math"/>
                      </a:rPr>
                      <m:t>⊝</m:t>
                    </m:r>
                    <m:r>
                      <a:rPr lang="en-US" altLang="zh-CN" sz="2600" i="1">
                        <a:latin typeface="Cambria Math"/>
                        <a:ea typeface="Cambria Math"/>
                      </a:rPr>
                      <m:t>𝐵</m:t>
                    </m:r>
                    <m:r>
                      <a:rPr lang="en-US" altLang="zh-CN" sz="2600" i="1">
                        <a:latin typeface="Cambria Math"/>
                        <a:ea typeface="Cambria Math"/>
                      </a:rPr>
                      <m:t>)⊕</m:t>
                    </m:r>
                    <m:r>
                      <a:rPr lang="en-US" altLang="zh-CN" sz="2600" i="1">
                        <a:latin typeface="Cambria Math"/>
                        <a:ea typeface="Cambria Math"/>
                      </a:rPr>
                      <m:t>𝐵</m:t>
                    </m:r>
                  </m:oMath>
                </a14:m>
                <a:endParaRPr lang="en-US" altLang="zh-CN" sz="2600" b="1" dirty="0" smtClean="0"/>
              </a:p>
              <a:p>
                <a:pPr marL="0" indent="0">
                  <a:buNone/>
                </a:pPr>
                <a:r>
                  <a:rPr lang="en-US" altLang="zh-CN" sz="2600" b="1" dirty="0" smtClean="0"/>
                  <a:t>closing </a:t>
                </a:r>
              </a:p>
              <a:p>
                <a:pPr marL="0" indent="0">
                  <a:buNone/>
                </a:pPr>
                <a14:m>
                  <m:oMath xmlns:m="http://schemas.openxmlformats.org/officeDocument/2006/math">
                    <m:r>
                      <a:rPr lang="en-US" altLang="zh-CN" sz="2600" i="1">
                        <a:latin typeface="Cambria Math"/>
                      </a:rPr>
                      <m:t>𝑓</m:t>
                    </m:r>
                    <m:r>
                      <a:rPr lang="en-US" altLang="zh-CN" sz="2600" i="1" smtClean="0">
                        <a:latin typeface="Cambria Math"/>
                      </a:rPr>
                      <m:t>⦁</m:t>
                    </m:r>
                    <m:r>
                      <a:rPr lang="en-US" altLang="zh-CN" sz="2600" i="1">
                        <a:latin typeface="Cambria Math"/>
                        <a:ea typeface="Cambria Math"/>
                      </a:rPr>
                      <m:t>𝐵</m:t>
                    </m:r>
                    <m:r>
                      <a:rPr lang="en-US" altLang="zh-CN" sz="2600" i="1">
                        <a:latin typeface="Cambria Math"/>
                        <a:ea typeface="Cambria Math"/>
                      </a:rPr>
                      <m:t>=(</m:t>
                    </m:r>
                    <m:r>
                      <a:rPr lang="en-US" altLang="zh-CN" sz="2600" i="1">
                        <a:latin typeface="Cambria Math"/>
                        <a:ea typeface="Cambria Math"/>
                      </a:rPr>
                      <m:t>𝑓</m:t>
                    </m:r>
                    <m:r>
                      <a:rPr lang="en-US" altLang="zh-CN" sz="2600" i="1" smtClean="0">
                        <a:latin typeface="Cambria Math"/>
                        <a:ea typeface="Cambria Math"/>
                      </a:rPr>
                      <m:t>⊕</m:t>
                    </m:r>
                    <m:r>
                      <a:rPr lang="en-US" altLang="zh-CN" sz="2600" i="1">
                        <a:latin typeface="Cambria Math"/>
                        <a:ea typeface="Cambria Math"/>
                      </a:rPr>
                      <m:t>𝐵</m:t>
                    </m:r>
                    <m:r>
                      <a:rPr lang="en-US" altLang="zh-CN" sz="2600" i="1">
                        <a:latin typeface="Cambria Math"/>
                        <a:ea typeface="Cambria Math"/>
                      </a:rPr>
                      <m:t>)⊖</m:t>
                    </m:r>
                    <m:r>
                      <a:rPr lang="en-US" altLang="zh-CN" sz="2600" i="1">
                        <a:latin typeface="Cambria Math"/>
                        <a:ea typeface="Cambria Math"/>
                      </a:rPr>
                      <m:t>𝐵</m:t>
                    </m:r>
                  </m:oMath>
                </a14:m>
                <a:r>
                  <a:rPr lang="en-US" altLang="zh-CN" sz="2600" b="1" dirty="0" smtClean="0"/>
                  <a:t>     </a:t>
                </a:r>
              </a:p>
              <a:p>
                <a:pPr marL="0" indent="0">
                  <a:buNone/>
                </a:pPr>
                <a:r>
                  <a:rPr lang="en-US" altLang="zh-CN" sz="2400"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556792"/>
                <a:ext cx="3528392" cy="4104456"/>
              </a:xfrm>
              <a:blipFill rotWithShape="1">
                <a:blip r:embed="rId4" cstate="print"/>
                <a:stretch>
                  <a:fillRect l="-2936" t="-1335"/>
                </a:stretch>
              </a:blipFill>
            </p:spPr>
            <p:txBody>
              <a:bodyPr/>
              <a:lstStyle/>
              <a:p>
                <a:r>
                  <a:rPr lang="zh-CN" altLang="en-US">
                    <a:noFill/>
                  </a:rPr>
                  <a:t> </a:t>
                </a:r>
              </a:p>
            </p:txBody>
          </p:sp>
        </mc:Fallback>
      </mc:AlternateContent>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Object 3"/>
          <p:cNvGraphicFramePr>
            <a:graphicFrameLocks noChangeAspect="1"/>
          </p:cNvGraphicFramePr>
          <p:nvPr>
            <p:extLst>
              <p:ext uri="{D42A27DB-BD31-4B8C-83A1-F6EECF244321}">
                <p14:modId xmlns:p14="http://schemas.microsoft.com/office/powerpoint/2010/main" val="4274305491"/>
              </p:ext>
            </p:extLst>
          </p:nvPr>
        </p:nvGraphicFramePr>
        <p:xfrm>
          <a:off x="3779912" y="1268760"/>
          <a:ext cx="3644900" cy="5084762"/>
        </p:xfrm>
        <a:graphic>
          <a:graphicData uri="http://schemas.openxmlformats.org/presentationml/2006/ole">
            <mc:AlternateContent xmlns:mc="http://schemas.openxmlformats.org/markup-compatibility/2006">
              <mc:Choice xmlns:v="urn:schemas-microsoft-com:vml" Requires="v">
                <p:oleObj spid="_x0000_s63616" name="CorelPhotoPaint.Image.11" r:id="rId5" imgW="3768860" imgH="5257811" progId="">
                  <p:embed/>
                </p:oleObj>
              </mc:Choice>
              <mc:Fallback>
                <p:oleObj name="CorelPhotoPaint.Image.11" r:id="rId5" imgW="3768860" imgH="5257811" progId="">
                  <p:embed/>
                  <p:pic>
                    <p:nvPicPr>
                      <p:cNvPr id="0" name="Picture 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1268760"/>
                        <a:ext cx="3644900"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67552062"/>
              </p:ext>
            </p:extLst>
          </p:nvPr>
        </p:nvGraphicFramePr>
        <p:xfrm>
          <a:off x="7524328" y="1268760"/>
          <a:ext cx="1116012" cy="3679825"/>
        </p:xfrm>
        <a:graphic>
          <a:graphicData uri="http://schemas.openxmlformats.org/presentationml/2006/ole">
            <mc:AlternateContent xmlns:mc="http://schemas.openxmlformats.org/markup-compatibility/2006">
              <mc:Choice xmlns:v="urn:schemas-microsoft-com:vml" Requires="v">
                <p:oleObj spid="_x0000_s63617" name="CorelPhotoPaint.Image.11" r:id="rId7" imgW="926280" imgH="3049143" progId="">
                  <p:embed/>
                </p:oleObj>
              </mc:Choice>
              <mc:Fallback>
                <p:oleObj name="CorelPhotoPaint.Image.11" r:id="rId7" imgW="926280" imgH="3049143" progId="">
                  <p:embed/>
                  <p:pic>
                    <p:nvPicPr>
                      <p:cNvPr id="0"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1268760"/>
                        <a:ext cx="1116012" cy="36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506494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标题 1"/>
          <p:cNvSpPr txBox="1">
            <a:spLocks/>
          </p:cNvSpPr>
          <p:nvPr/>
        </p:nvSpPr>
        <p:spPr bwMode="auto">
          <a:xfrm>
            <a:off x="0" y="116632"/>
            <a:ext cx="9289032"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0" cap="none" spc="0" normalizeH="0" baseline="0" noProof="0" smtClean="0">
                <a:ln>
                  <a:noFill/>
                </a:ln>
                <a:solidFill>
                  <a:schemeClr val="tx2"/>
                </a:solidFill>
                <a:effectLst/>
                <a:uLnTx/>
                <a:uFillTx/>
                <a:latin typeface="Times New Roman" pitchFamily="18" charset="0"/>
                <a:ea typeface="宋体" pitchFamily="2" charset="-122"/>
              </a:rPr>
              <a:t>2 Morphological Image Operators</a:t>
            </a:r>
            <a:br>
              <a:rPr kumimoji="0" lang="en-US" altLang="zh-CN" sz="3600" b="0" i="0" u="none" strike="noStrike" kern="0" cap="none" spc="0" normalizeH="0" baseline="0" noProof="0" smtClean="0">
                <a:ln>
                  <a:noFill/>
                </a:ln>
                <a:solidFill>
                  <a:schemeClr val="tx2"/>
                </a:solidFill>
                <a:effectLst/>
                <a:uLnTx/>
                <a:uFillTx/>
                <a:latin typeface="Times New Roman" pitchFamily="18" charset="0"/>
                <a:ea typeface="宋体" pitchFamily="2" charset="-122"/>
              </a:rPr>
            </a:br>
            <a:r>
              <a:rPr kumimoji="0" lang="en-US" altLang="zh-CN" sz="3600" b="0" i="0" u="none" strike="noStrike" kern="0" cap="none" spc="0" normalizeH="0" baseline="0" noProof="0" smtClean="0">
                <a:ln>
                  <a:noFill/>
                </a:ln>
                <a:solidFill>
                  <a:schemeClr val="tx2"/>
                </a:solidFill>
                <a:effectLst/>
                <a:uLnTx/>
                <a:uFillTx/>
                <a:latin typeface="Times New Roman" pitchFamily="18" charset="0"/>
                <a:ea typeface="宋体" pitchFamily="2" charset="-122"/>
              </a:rPr>
              <a:t>    </a:t>
            </a:r>
            <a:r>
              <a:rPr kumimoji="0" lang="en-US" altLang="zh-CN" sz="2800" b="0" i="0" u="none" strike="noStrike" kern="0" cap="none" spc="0" normalizeH="0" baseline="0" noProof="0" smtClean="0">
                <a:ln>
                  <a:noFill/>
                </a:ln>
                <a:solidFill>
                  <a:schemeClr val="tx2"/>
                </a:solidFill>
                <a:effectLst/>
                <a:uLnTx/>
                <a:uFillTx/>
                <a:latin typeface="Times New Roman" pitchFamily="18" charset="0"/>
                <a:ea typeface="宋体" pitchFamily="2" charset="-122"/>
              </a:rPr>
              <a:t>2.2 Morphological Filters for Graylevel Images</a:t>
            </a:r>
            <a:endParaRPr kumimoji="0" lang="en-US" altLang="zh-CN" sz="2800" b="0" i="0" u="none" strike="noStrike" kern="0" cap="none" spc="0" normalizeH="0" baseline="0" noProof="0" dirty="0">
              <a:ln>
                <a:noFill/>
              </a:ln>
              <a:solidFill>
                <a:schemeClr val="tx2"/>
              </a:solidFill>
              <a:effectLst/>
              <a:uLnTx/>
              <a:uFillTx/>
              <a:latin typeface="Times New Roman" pitchFamily="18" charset="0"/>
              <a:ea typeface="宋体" pitchFamily="2" charset="-122"/>
            </a:endParaRPr>
          </a:p>
        </p:txBody>
      </p:sp>
      <p:pic>
        <p:nvPicPr>
          <p:cNvPr id="5" name="Picture 2"/>
          <p:cNvPicPr>
            <a:picLocks noGrp="1" noChangeAspect="1" noChangeArrowheads="1"/>
          </p:cNvPicPr>
          <p:nvPr>
            <p:ph idx="1"/>
          </p:nvPr>
        </p:nvPicPr>
        <p:blipFill>
          <a:blip r:embed="rId2" cstate="print"/>
          <a:srcRect/>
          <a:stretch>
            <a:fillRect/>
          </a:stretch>
        </p:blipFill>
        <p:spPr bwMode="auto">
          <a:xfrm>
            <a:off x="179512" y="1700808"/>
            <a:ext cx="8701073" cy="3024336"/>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1187624" y="5085184"/>
            <a:ext cx="6583287" cy="8640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3 Morphological Filters for Enhancement</a:t>
            </a:r>
            <a:br>
              <a:rPr lang="en-US" altLang="zh-CN" sz="3600" dirty="0" smtClean="0"/>
            </a:br>
            <a:r>
              <a:rPr lang="en-US" altLang="zh-CN" sz="3600" dirty="0"/>
              <a:t> </a:t>
            </a:r>
            <a:r>
              <a:rPr lang="en-US" altLang="zh-CN" sz="3600" dirty="0" smtClean="0"/>
              <a:t>   </a:t>
            </a:r>
            <a:r>
              <a:rPr lang="en-US" altLang="zh-CN" sz="2800" dirty="0" smtClean="0"/>
              <a:t>3.1 Image Smoothing or Simplification</a:t>
            </a:r>
            <a:endParaRPr lang="en-US" altLang="zh-CN" sz="2800" dirty="0"/>
          </a:p>
        </p:txBody>
      </p:sp>
      <p:sp>
        <p:nvSpPr>
          <p:cNvPr id="3" name="内容占位符 2"/>
          <p:cNvSpPr>
            <a:spLocks noGrp="1"/>
          </p:cNvSpPr>
          <p:nvPr>
            <p:ph idx="1"/>
          </p:nvPr>
        </p:nvSpPr>
        <p:spPr>
          <a:xfrm>
            <a:off x="256830" y="1455419"/>
            <a:ext cx="2730993" cy="1250959"/>
          </a:xfrm>
        </p:spPr>
        <p:txBody>
          <a:bodyPr/>
          <a:lstStyle/>
          <a:p>
            <a:r>
              <a:rPr lang="en-US" altLang="zh-CN" sz="2600" b="1" dirty="0" err="1" smtClean="0"/>
              <a:t>Multiscale</a:t>
            </a:r>
            <a:r>
              <a:rPr lang="en-US" altLang="zh-CN" sz="2600" b="1" dirty="0" smtClean="0"/>
              <a:t> Morphological Smoothers</a:t>
            </a:r>
          </a:p>
          <a:p>
            <a:pPr marL="0" indent="0">
              <a:buNone/>
            </a:pPr>
            <a:r>
              <a:rPr lang="en-US" altLang="zh-CN" sz="2400" dirty="0" smtClean="0"/>
              <a:t>     </a:t>
            </a:r>
            <a:endParaRPr lang="en-US" altLang="zh-CN" sz="2400" dirty="0"/>
          </a:p>
          <a:p>
            <a:pPr marL="457200" lvl="1" indent="0">
              <a:buNone/>
            </a:pPr>
            <a:endParaRPr lang="en-US" altLang="zh-CN" dirty="0"/>
          </a:p>
          <a:p>
            <a:endParaRPr lang="en-US" altLang="zh-CN" dirty="0" smtClean="0"/>
          </a:p>
          <a:p>
            <a:endParaRPr lang="zh-CN" alt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834704"/>
            <a:ext cx="187220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3715" y="1412776"/>
            <a:ext cx="945976" cy="945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0119" y="1412776"/>
            <a:ext cx="945976" cy="945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6136" y="1418581"/>
            <a:ext cx="948413" cy="945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3713" y="2638419"/>
            <a:ext cx="945977" cy="945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90119" y="2642875"/>
            <a:ext cx="945976" cy="941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6136" y="2642875"/>
            <a:ext cx="948413" cy="941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53715" y="3827098"/>
            <a:ext cx="945976" cy="909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90119" y="3827097"/>
            <a:ext cx="945976" cy="909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6"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96136" y="3827097"/>
            <a:ext cx="948413" cy="909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7"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53713" y="5085185"/>
            <a:ext cx="945978" cy="890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8"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09210" y="5085184"/>
            <a:ext cx="926886" cy="8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9"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96136" y="5085184"/>
            <a:ext cx="948413" cy="8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内容占位符 2"/>
          <p:cNvSpPr txBox="1">
            <a:spLocks/>
          </p:cNvSpPr>
          <p:nvPr/>
        </p:nvSpPr>
        <p:spPr bwMode="auto">
          <a:xfrm>
            <a:off x="3179483" y="5966334"/>
            <a:ext cx="943024" cy="34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Scale=8</a:t>
            </a:r>
          </a:p>
          <a:p>
            <a:pPr marL="457200" lvl="1" indent="0">
              <a:buFontTx/>
              <a:buNone/>
            </a:pPr>
            <a:endParaRPr lang="en-US" altLang="zh-CN" kern="0" dirty="0" smtClean="0"/>
          </a:p>
          <a:p>
            <a:endParaRPr lang="en-US" altLang="zh-CN" kern="0" dirty="0" smtClean="0"/>
          </a:p>
          <a:p>
            <a:endParaRPr lang="zh-CN" altLang="en-US" kern="0" dirty="0"/>
          </a:p>
        </p:txBody>
      </p:sp>
      <p:sp>
        <p:nvSpPr>
          <p:cNvPr id="18" name="内容占位符 2"/>
          <p:cNvSpPr txBox="1">
            <a:spLocks/>
          </p:cNvSpPr>
          <p:nvPr/>
        </p:nvSpPr>
        <p:spPr bwMode="auto">
          <a:xfrm>
            <a:off x="4527508" y="5977332"/>
            <a:ext cx="943024" cy="34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Scale=16</a:t>
            </a:r>
          </a:p>
          <a:p>
            <a:pPr marL="457200" lvl="1" indent="0">
              <a:buFontTx/>
              <a:buNone/>
            </a:pPr>
            <a:endParaRPr lang="en-US" altLang="zh-CN" kern="0" dirty="0" smtClean="0"/>
          </a:p>
          <a:p>
            <a:endParaRPr lang="en-US" altLang="zh-CN" kern="0" dirty="0" smtClean="0"/>
          </a:p>
          <a:p>
            <a:endParaRPr lang="zh-CN" altLang="en-US" kern="0" dirty="0"/>
          </a:p>
        </p:txBody>
      </p:sp>
      <p:sp>
        <p:nvSpPr>
          <p:cNvPr id="19" name="内容占位符 2"/>
          <p:cNvSpPr txBox="1">
            <a:spLocks/>
          </p:cNvSpPr>
          <p:nvPr/>
        </p:nvSpPr>
        <p:spPr bwMode="auto">
          <a:xfrm>
            <a:off x="5801525" y="5977332"/>
            <a:ext cx="943024" cy="34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Scale=32</a:t>
            </a:r>
          </a:p>
          <a:p>
            <a:pPr marL="457200" lvl="1" indent="0">
              <a:buFontTx/>
              <a:buNone/>
            </a:pPr>
            <a:endParaRPr lang="en-US" altLang="zh-CN" kern="0" dirty="0" smtClean="0"/>
          </a:p>
          <a:p>
            <a:endParaRPr lang="en-US" altLang="zh-CN" kern="0" dirty="0" smtClean="0"/>
          </a:p>
          <a:p>
            <a:endParaRPr lang="zh-CN" altLang="en-US" kern="0" dirty="0"/>
          </a:p>
        </p:txBody>
      </p:sp>
      <p:sp>
        <p:nvSpPr>
          <p:cNvPr id="20" name="内容占位符 2"/>
          <p:cNvSpPr txBox="1">
            <a:spLocks/>
          </p:cNvSpPr>
          <p:nvPr/>
        </p:nvSpPr>
        <p:spPr bwMode="auto">
          <a:xfrm>
            <a:off x="6732240" y="1556792"/>
            <a:ext cx="1656184" cy="55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Gaussian linear convolutions</a:t>
            </a:r>
          </a:p>
          <a:p>
            <a:pPr marL="457200" lvl="1" indent="0">
              <a:buFontTx/>
              <a:buNone/>
            </a:pPr>
            <a:endParaRPr lang="en-US" altLang="zh-CN" kern="0" dirty="0" smtClean="0"/>
          </a:p>
          <a:p>
            <a:endParaRPr lang="en-US" altLang="zh-CN" kern="0" dirty="0" smtClean="0"/>
          </a:p>
          <a:p>
            <a:endParaRPr lang="zh-CN" altLang="en-US" kern="0" dirty="0"/>
          </a:p>
        </p:txBody>
      </p:sp>
      <p:sp>
        <p:nvSpPr>
          <p:cNvPr id="21" name="内容占位符 2"/>
          <p:cNvSpPr txBox="1">
            <a:spLocks/>
          </p:cNvSpPr>
          <p:nvPr/>
        </p:nvSpPr>
        <p:spPr bwMode="auto">
          <a:xfrm>
            <a:off x="6876256" y="2798246"/>
            <a:ext cx="1512168" cy="55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Morphological clos-openings</a:t>
            </a:r>
          </a:p>
          <a:p>
            <a:pPr marL="457200" lvl="1" indent="0">
              <a:buFontTx/>
              <a:buNone/>
            </a:pPr>
            <a:endParaRPr lang="en-US" altLang="zh-CN" kern="0" dirty="0" smtClean="0"/>
          </a:p>
          <a:p>
            <a:endParaRPr lang="en-US" altLang="zh-CN" kern="0" dirty="0" smtClean="0"/>
          </a:p>
          <a:p>
            <a:endParaRPr lang="zh-CN" altLang="en-US" kern="0" dirty="0"/>
          </a:p>
        </p:txBody>
      </p:sp>
      <p:sp>
        <p:nvSpPr>
          <p:cNvPr id="22" name="内容占位符 2"/>
          <p:cNvSpPr txBox="1">
            <a:spLocks/>
          </p:cNvSpPr>
          <p:nvPr/>
        </p:nvSpPr>
        <p:spPr bwMode="auto">
          <a:xfrm>
            <a:off x="6732240" y="4094390"/>
            <a:ext cx="1944216" cy="55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Morphological radial  clos-openings</a:t>
            </a:r>
          </a:p>
          <a:p>
            <a:pPr marL="457200" lvl="1" indent="0">
              <a:buFontTx/>
              <a:buNone/>
            </a:pPr>
            <a:endParaRPr lang="en-US" altLang="zh-CN" kern="0" dirty="0" smtClean="0"/>
          </a:p>
          <a:p>
            <a:endParaRPr lang="en-US" altLang="zh-CN" kern="0" dirty="0" smtClean="0"/>
          </a:p>
          <a:p>
            <a:endParaRPr lang="zh-CN" altLang="en-US" kern="0" dirty="0"/>
          </a:p>
        </p:txBody>
      </p:sp>
      <p:sp>
        <p:nvSpPr>
          <p:cNvPr id="23" name="内容占位符 2"/>
          <p:cNvSpPr txBox="1">
            <a:spLocks/>
          </p:cNvSpPr>
          <p:nvPr/>
        </p:nvSpPr>
        <p:spPr bwMode="auto">
          <a:xfrm>
            <a:off x="6732240" y="5229200"/>
            <a:ext cx="2411760" cy="55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Morphological clos-openings by reconstruction</a:t>
            </a:r>
          </a:p>
          <a:p>
            <a:pPr marL="457200" lvl="1" indent="0">
              <a:buFontTx/>
              <a:buNone/>
            </a:pPr>
            <a:endParaRPr lang="en-US" altLang="zh-CN" kern="0" dirty="0" smtClean="0"/>
          </a:p>
          <a:p>
            <a:endParaRPr lang="en-US" altLang="zh-CN" kern="0" dirty="0" smtClean="0"/>
          </a:p>
          <a:p>
            <a:endParaRPr lang="zh-CN" altLang="en-US" kern="0" dirty="0"/>
          </a:p>
        </p:txBody>
      </p:sp>
    </p:spTree>
    <p:extLst>
      <p:ext uri="{BB962C8B-B14F-4D97-AF65-F5344CB8AC3E}">
        <p14:creationId xmlns:p14="http://schemas.microsoft.com/office/powerpoint/2010/main" val="1055659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标题 1"/>
          <p:cNvSpPr txBox="1">
            <a:spLocks/>
          </p:cNvSpPr>
          <p:nvPr/>
        </p:nvSpPr>
        <p:spPr bwMode="auto">
          <a:xfrm>
            <a:off x="0" y="116632"/>
            <a:ext cx="9289032"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0" cap="none" spc="0" normalizeH="0" baseline="0" noProof="0" smtClean="0">
                <a:ln>
                  <a:noFill/>
                </a:ln>
                <a:solidFill>
                  <a:schemeClr val="tx2"/>
                </a:solidFill>
                <a:effectLst/>
                <a:uLnTx/>
                <a:uFillTx/>
                <a:latin typeface="Times New Roman" pitchFamily="18" charset="0"/>
                <a:ea typeface="宋体" pitchFamily="2" charset="-122"/>
              </a:rPr>
              <a:t>3 Morphological Filters for Enhancement</a:t>
            </a:r>
            <a:br>
              <a:rPr kumimoji="0" lang="en-US" altLang="zh-CN" sz="3600" b="0" i="0" u="none" strike="noStrike" kern="0" cap="none" spc="0" normalizeH="0" baseline="0" noProof="0" smtClean="0">
                <a:ln>
                  <a:noFill/>
                </a:ln>
                <a:solidFill>
                  <a:schemeClr val="tx2"/>
                </a:solidFill>
                <a:effectLst/>
                <a:uLnTx/>
                <a:uFillTx/>
                <a:latin typeface="Times New Roman" pitchFamily="18" charset="0"/>
                <a:ea typeface="宋体" pitchFamily="2" charset="-122"/>
              </a:rPr>
            </a:br>
            <a:r>
              <a:rPr kumimoji="0" lang="en-US" altLang="zh-CN" sz="3600" b="0" i="0" u="none" strike="noStrike" kern="0" cap="none" spc="0" normalizeH="0" baseline="0" noProof="0" smtClean="0">
                <a:ln>
                  <a:noFill/>
                </a:ln>
                <a:solidFill>
                  <a:schemeClr val="tx2"/>
                </a:solidFill>
                <a:effectLst/>
                <a:uLnTx/>
                <a:uFillTx/>
                <a:latin typeface="Times New Roman" pitchFamily="18" charset="0"/>
                <a:ea typeface="宋体" pitchFamily="2" charset="-122"/>
              </a:rPr>
              <a:t>    </a:t>
            </a:r>
            <a:r>
              <a:rPr kumimoji="0" lang="en-US" altLang="zh-CN" sz="2800" b="0" i="0" u="none" strike="noStrike" kern="0" cap="none" spc="0" normalizeH="0" baseline="0" noProof="0" smtClean="0">
                <a:ln>
                  <a:noFill/>
                </a:ln>
                <a:solidFill>
                  <a:schemeClr val="tx2"/>
                </a:solidFill>
                <a:effectLst/>
                <a:uLnTx/>
                <a:uFillTx/>
                <a:latin typeface="Times New Roman" pitchFamily="18" charset="0"/>
                <a:ea typeface="宋体" pitchFamily="2" charset="-122"/>
              </a:rPr>
              <a:t>3.1 Image Smoothing or Simplification</a:t>
            </a:r>
            <a:endParaRPr kumimoji="0" lang="en-US" altLang="zh-CN" sz="2800" b="0" i="0" u="none" strike="noStrike" kern="0" cap="none" spc="0" normalizeH="0" baseline="0" noProof="0" dirty="0">
              <a:ln>
                <a:noFill/>
              </a:ln>
              <a:solidFill>
                <a:schemeClr val="tx2"/>
              </a:solidFill>
              <a:effectLst/>
              <a:uLnTx/>
              <a:uFillTx/>
              <a:latin typeface="Times New Roman" pitchFamily="18" charset="0"/>
              <a:ea typeface="宋体" pitchFamily="2" charset="-122"/>
            </a:endParaRPr>
          </a:p>
        </p:txBody>
      </p:sp>
      <p:pic>
        <p:nvPicPr>
          <p:cNvPr id="5" name="Picture 2"/>
          <p:cNvPicPr>
            <a:picLocks noChangeAspect="1" noChangeArrowheads="1"/>
          </p:cNvPicPr>
          <p:nvPr/>
        </p:nvPicPr>
        <p:blipFill>
          <a:blip r:embed="rId2" cstate="print"/>
          <a:srcRect/>
          <a:stretch>
            <a:fillRect/>
          </a:stretch>
        </p:blipFill>
        <p:spPr bwMode="auto">
          <a:xfrm>
            <a:off x="971600" y="1556792"/>
            <a:ext cx="5112568" cy="5093514"/>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6372200" y="1484784"/>
            <a:ext cx="1728192" cy="52708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3 Morphological Filters for Enhancement</a:t>
            </a:r>
            <a:br>
              <a:rPr lang="en-US" altLang="zh-CN" sz="3600" dirty="0" smtClean="0"/>
            </a:br>
            <a:r>
              <a:rPr lang="en-US" altLang="zh-CN" sz="3600" dirty="0"/>
              <a:t> </a:t>
            </a:r>
            <a:r>
              <a:rPr lang="en-US" altLang="zh-CN" sz="3600" dirty="0" smtClean="0"/>
              <a:t>   </a:t>
            </a:r>
            <a:r>
              <a:rPr lang="en-US" altLang="zh-CN" sz="2800" dirty="0" smtClean="0"/>
              <a:t>3.1 Image Smoothing or Simplification</a:t>
            </a:r>
            <a:endParaRPr lang="en-US" altLang="zh-CN" sz="2800" dirty="0"/>
          </a:p>
        </p:txBody>
      </p:sp>
      <p:sp>
        <p:nvSpPr>
          <p:cNvPr id="3" name="内容占位符 2"/>
          <p:cNvSpPr>
            <a:spLocks noGrp="1"/>
          </p:cNvSpPr>
          <p:nvPr>
            <p:ph idx="1"/>
          </p:nvPr>
        </p:nvSpPr>
        <p:spPr>
          <a:xfrm>
            <a:off x="107504" y="1556792"/>
            <a:ext cx="3168352" cy="3312368"/>
          </a:xfrm>
        </p:spPr>
        <p:txBody>
          <a:bodyPr/>
          <a:lstStyle/>
          <a:p>
            <a:r>
              <a:rPr lang="en-US" altLang="zh-CN" sz="2600" b="1" dirty="0" smtClean="0"/>
              <a:t>Noise </a:t>
            </a:r>
            <a:r>
              <a:rPr lang="en-US" altLang="zh-CN" sz="2600" b="1" dirty="0" err="1" smtClean="0"/>
              <a:t>Suppresion</a:t>
            </a:r>
            <a:r>
              <a:rPr lang="en-US" altLang="zh-CN" sz="2600" b="1" dirty="0" smtClean="0"/>
              <a:t> by Median and Alternating Sequential Filters</a:t>
            </a:r>
          </a:p>
          <a:p>
            <a:pPr marL="0" indent="0">
              <a:buNone/>
            </a:pPr>
            <a:r>
              <a:rPr lang="en-US" altLang="zh-CN" sz="2400" dirty="0" smtClean="0"/>
              <a:t>     </a:t>
            </a:r>
            <a:endParaRPr lang="en-US" altLang="zh-CN" dirty="0"/>
          </a:p>
          <a:p>
            <a:pPr marL="0" indent="0">
              <a:buNone/>
            </a:pPr>
            <a:endParaRPr lang="en-US" altLang="zh-CN" sz="2600" dirty="0" smtClean="0"/>
          </a:p>
          <a:p>
            <a:endParaRPr lang="zh-CN" altLang="en-U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896" y="1340768"/>
            <a:ext cx="187220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1340768"/>
            <a:ext cx="189688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896" y="3573016"/>
            <a:ext cx="1872208"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3573016"/>
            <a:ext cx="1896880"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内容占位符 2"/>
          <p:cNvSpPr txBox="1">
            <a:spLocks/>
          </p:cNvSpPr>
          <p:nvPr/>
        </p:nvSpPr>
        <p:spPr bwMode="auto">
          <a:xfrm>
            <a:off x="4283968" y="3149627"/>
            <a:ext cx="432048" cy="2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(a)</a:t>
            </a:r>
          </a:p>
          <a:p>
            <a:pPr marL="457200" lvl="1" indent="0">
              <a:buFontTx/>
              <a:buNone/>
            </a:pPr>
            <a:endParaRPr lang="en-US" altLang="zh-CN" kern="0" dirty="0" smtClean="0"/>
          </a:p>
          <a:p>
            <a:endParaRPr lang="en-US" altLang="zh-CN" kern="0" dirty="0" smtClean="0"/>
          </a:p>
          <a:p>
            <a:endParaRPr lang="zh-CN" altLang="en-US" kern="0" dirty="0"/>
          </a:p>
        </p:txBody>
      </p:sp>
      <p:sp>
        <p:nvSpPr>
          <p:cNvPr id="10" name="内容占位符 2"/>
          <p:cNvSpPr txBox="1">
            <a:spLocks/>
          </p:cNvSpPr>
          <p:nvPr/>
        </p:nvSpPr>
        <p:spPr bwMode="auto">
          <a:xfrm>
            <a:off x="6588224" y="3149627"/>
            <a:ext cx="432048" cy="2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(b)</a:t>
            </a:r>
          </a:p>
          <a:p>
            <a:pPr marL="457200" lvl="1" indent="0">
              <a:buFontTx/>
              <a:buNone/>
            </a:pPr>
            <a:endParaRPr lang="en-US" altLang="zh-CN" kern="0" dirty="0" smtClean="0"/>
          </a:p>
          <a:p>
            <a:endParaRPr lang="en-US" altLang="zh-CN" kern="0" dirty="0" smtClean="0"/>
          </a:p>
          <a:p>
            <a:endParaRPr lang="zh-CN" altLang="en-US" kern="0" dirty="0"/>
          </a:p>
        </p:txBody>
      </p:sp>
      <p:sp>
        <p:nvSpPr>
          <p:cNvPr id="11" name="内容占位符 2"/>
          <p:cNvSpPr txBox="1">
            <a:spLocks/>
          </p:cNvSpPr>
          <p:nvPr/>
        </p:nvSpPr>
        <p:spPr bwMode="auto">
          <a:xfrm>
            <a:off x="4355976" y="5301208"/>
            <a:ext cx="432048" cy="2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(c)</a:t>
            </a:r>
          </a:p>
          <a:p>
            <a:pPr marL="457200" lvl="1" indent="0">
              <a:buFontTx/>
              <a:buNone/>
            </a:pPr>
            <a:endParaRPr lang="en-US" altLang="zh-CN" kern="0" dirty="0" smtClean="0"/>
          </a:p>
          <a:p>
            <a:endParaRPr lang="en-US" altLang="zh-CN" kern="0" dirty="0" smtClean="0"/>
          </a:p>
          <a:p>
            <a:endParaRPr lang="zh-CN" altLang="en-US" kern="0" dirty="0"/>
          </a:p>
        </p:txBody>
      </p:sp>
      <p:sp>
        <p:nvSpPr>
          <p:cNvPr id="12" name="内容占位符 2"/>
          <p:cNvSpPr txBox="1">
            <a:spLocks/>
          </p:cNvSpPr>
          <p:nvPr/>
        </p:nvSpPr>
        <p:spPr bwMode="auto">
          <a:xfrm>
            <a:off x="6588224" y="5301208"/>
            <a:ext cx="432048" cy="2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(d)</a:t>
            </a:r>
          </a:p>
          <a:p>
            <a:pPr marL="457200" lvl="1" indent="0">
              <a:buFontTx/>
              <a:buNone/>
            </a:pPr>
            <a:endParaRPr lang="en-US" altLang="zh-CN" kern="0" dirty="0" smtClean="0"/>
          </a:p>
          <a:p>
            <a:endParaRPr lang="en-US" altLang="zh-CN" kern="0" dirty="0" smtClean="0"/>
          </a:p>
          <a:p>
            <a:endParaRPr lang="zh-CN" altLang="en-US" kern="0" dirty="0"/>
          </a:p>
        </p:txBody>
      </p:sp>
      <p:pic>
        <p:nvPicPr>
          <p:cNvPr id="64513" name="Picture 1" descr="C:\Users\Jiao\AppData\Roaming\Tencent\Users\239860217\QQ\WinTemp\RichOle\(}ED{JX`DB]L0VRWYS~OE2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19672" y="5645182"/>
            <a:ext cx="7406537"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6592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3 Morphological Filters for Enhancement</a:t>
            </a:r>
            <a:br>
              <a:rPr lang="en-US" altLang="zh-CN" sz="3600" dirty="0" smtClean="0"/>
            </a:br>
            <a:r>
              <a:rPr lang="en-US" altLang="zh-CN" sz="3600" dirty="0"/>
              <a:t> </a:t>
            </a:r>
            <a:r>
              <a:rPr lang="en-US" altLang="zh-CN" sz="3600" dirty="0" smtClean="0"/>
              <a:t>   </a:t>
            </a:r>
            <a:r>
              <a:rPr lang="en-US" altLang="zh-CN" sz="2800" dirty="0" smtClean="0"/>
              <a:t>3.2 Edge or Contrast Enhancement</a:t>
            </a:r>
            <a:endParaRPr lang="en-US" altLang="zh-CN"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556792"/>
                <a:ext cx="8640960" cy="1872208"/>
              </a:xfrm>
            </p:spPr>
            <p:txBody>
              <a:bodyPr/>
              <a:lstStyle/>
              <a:p>
                <a:r>
                  <a:rPr lang="en-US" altLang="zh-CN" sz="2600" b="1" dirty="0" smtClean="0"/>
                  <a:t>Morphological Gradients</a:t>
                </a:r>
                <a:endParaRPr lang="en-US" altLang="zh-CN" sz="2600" b="1" dirty="0"/>
              </a:p>
              <a:p>
                <a:pPr marL="457200" lvl="1" indent="0">
                  <a:buNone/>
                </a:pPr>
                <a:r>
                  <a:rPr lang="en-US" altLang="zh-CN" sz="2600" dirty="0" smtClean="0"/>
                  <a:t>Consider the difference between that flat dilation and erosion of an image </a:t>
                </a:r>
                <a14:m>
                  <m:oMath xmlns:m="http://schemas.openxmlformats.org/officeDocument/2006/math">
                    <m:r>
                      <a:rPr lang="en-US" altLang="zh-CN" sz="2600" i="1" dirty="0" smtClean="0">
                        <a:latin typeface="Cambria Math"/>
                      </a:rPr>
                      <m:t>𝑓</m:t>
                    </m:r>
                  </m:oMath>
                </a14:m>
                <a:r>
                  <a:rPr lang="en-US" altLang="zh-CN" sz="2600" dirty="0" smtClean="0"/>
                  <a:t> by a symmetric disk-like set </a:t>
                </a:r>
                <a:r>
                  <a:rPr lang="en-US" altLang="zh-CN" sz="2600" i="1" dirty="0" smtClean="0"/>
                  <a:t>B </a:t>
                </a:r>
                <a:r>
                  <a:rPr lang="en-US" altLang="zh-CN" sz="2600" dirty="0" smtClean="0"/>
                  <a:t>containing the origin whose diameter </a:t>
                </a:r>
                <a:r>
                  <a:rPr lang="en-US" altLang="zh-CN" sz="2600" dirty="0" err="1" smtClean="0"/>
                  <a:t>diam</a:t>
                </a:r>
                <a:r>
                  <a:rPr lang="en-US" altLang="zh-CN" sz="2600" dirty="0" smtClean="0"/>
                  <a:t>(</a:t>
                </a:r>
                <a:r>
                  <a:rPr lang="en-US" altLang="zh-CN" sz="2600" i="1" dirty="0" smtClean="0"/>
                  <a:t>B</a:t>
                </a:r>
                <a:r>
                  <a:rPr lang="en-US" altLang="zh-CN" sz="2600" dirty="0" smtClean="0"/>
                  <a:t>) is very small</a:t>
                </a:r>
                <a:endParaRPr lang="en-US" altLang="zh-CN" sz="2600"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556792"/>
                <a:ext cx="8640960" cy="1872208"/>
              </a:xfrm>
              <a:blipFill rotWithShape="1">
                <a:blip r:embed="rId3" cstate="print"/>
                <a:stretch>
                  <a:fillRect l="-1058" t="-2922" b="-1623"/>
                </a:stretch>
              </a:blipFill>
            </p:spPr>
            <p:txBody>
              <a:bodyPr/>
              <a:lstStyle/>
              <a:p>
                <a:r>
                  <a:rPr lang="zh-CN" altLang="en-US">
                    <a:noFill/>
                  </a:rPr>
                  <a:t> </a:t>
                </a:r>
              </a:p>
            </p:txBody>
          </p:sp>
        </mc:Fallback>
      </mc:AlternateContent>
      <p:pic>
        <p:nvPicPr>
          <p:cNvPr id="143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3645024"/>
            <a:ext cx="1584941" cy="1822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224" y="3645024"/>
            <a:ext cx="1579669" cy="1822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C:\Users\Jiao\AppData\Roaming\Tencent\Users\239860217\QQ\WinTemp\RichOle\9XOJAL`YM$_PRRLXS7}L7H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1640" y="3501008"/>
            <a:ext cx="2787932" cy="648072"/>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p:cNvSpPr txBox="1">
            <a:spLocks/>
          </p:cNvSpPr>
          <p:nvPr/>
        </p:nvSpPr>
        <p:spPr bwMode="auto">
          <a:xfrm>
            <a:off x="5436096" y="5445224"/>
            <a:ext cx="432048" cy="2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(a)</a:t>
            </a:r>
          </a:p>
          <a:p>
            <a:pPr marL="457200" lvl="1" indent="0">
              <a:buFontTx/>
              <a:buNone/>
            </a:pPr>
            <a:endParaRPr lang="en-US" altLang="zh-CN" kern="0" dirty="0" smtClean="0"/>
          </a:p>
          <a:p>
            <a:endParaRPr lang="en-US" altLang="zh-CN" kern="0" dirty="0" smtClean="0"/>
          </a:p>
          <a:p>
            <a:endParaRPr lang="zh-CN" altLang="en-US" kern="0" dirty="0"/>
          </a:p>
        </p:txBody>
      </p:sp>
      <p:sp>
        <p:nvSpPr>
          <p:cNvPr id="8" name="内容占位符 2"/>
          <p:cNvSpPr txBox="1">
            <a:spLocks/>
          </p:cNvSpPr>
          <p:nvPr/>
        </p:nvSpPr>
        <p:spPr bwMode="auto">
          <a:xfrm>
            <a:off x="7308304" y="5453883"/>
            <a:ext cx="432048" cy="2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(b)</a:t>
            </a:r>
          </a:p>
          <a:p>
            <a:pPr marL="457200" lvl="1" indent="0">
              <a:buFontTx/>
              <a:buNone/>
            </a:pPr>
            <a:endParaRPr lang="en-US" altLang="zh-CN" kern="0" dirty="0" smtClean="0"/>
          </a:p>
          <a:p>
            <a:endParaRPr lang="en-US" altLang="zh-CN" kern="0" dirty="0" smtClean="0"/>
          </a:p>
          <a:p>
            <a:endParaRPr lang="zh-CN" altLang="en-US" kern="0" dirty="0"/>
          </a:p>
        </p:txBody>
      </p:sp>
      <mc:AlternateContent xmlns:mc="http://schemas.openxmlformats.org/markup-compatibility/2006" xmlns:a14="http://schemas.microsoft.com/office/drawing/2010/main">
        <mc:Choice Requires="a14">
          <p:sp>
            <p:nvSpPr>
              <p:cNvPr id="9" name="内容占位符 2"/>
              <p:cNvSpPr txBox="1">
                <a:spLocks/>
              </p:cNvSpPr>
              <p:nvPr/>
            </p:nvSpPr>
            <p:spPr bwMode="auto">
              <a:xfrm>
                <a:off x="849080" y="4859218"/>
                <a:ext cx="3866935" cy="13060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2000" kern="0" dirty="0" smtClean="0"/>
                  <a:t>Morphological edge.(a) image </a:t>
                </a:r>
                <a14:m>
                  <m:oMath xmlns:m="http://schemas.openxmlformats.org/officeDocument/2006/math">
                    <m:r>
                      <a:rPr lang="en-US" altLang="zh-CN" sz="2000" i="1" kern="0" dirty="0" smtClean="0">
                        <a:latin typeface="Cambria Math"/>
                      </a:rPr>
                      <m:t>𝑓</m:t>
                    </m:r>
                  </m:oMath>
                </a14:m>
                <a:r>
                  <a:rPr lang="en-US" altLang="zh-CN" sz="2000" kern="0" dirty="0" smtClean="0"/>
                  <a:t>  (b) Edges: morphological gradient </a:t>
                </a:r>
                <a14:m>
                  <m:oMath xmlns:m="http://schemas.openxmlformats.org/officeDocument/2006/math">
                    <m:r>
                      <a:rPr lang="en-US" altLang="zh-CN" sz="1800" b="0" i="1" kern="0" smtClean="0">
                        <a:latin typeface="Cambria Math"/>
                      </a:rPr>
                      <m:t>𝑓</m:t>
                    </m:r>
                    <m:r>
                      <a:rPr lang="en-US" altLang="zh-CN" sz="1800" b="0" i="1" kern="0" smtClean="0">
                        <a:latin typeface="Cambria Math"/>
                        <a:ea typeface="Cambria Math"/>
                      </a:rPr>
                      <m:t>⊕</m:t>
                    </m:r>
                    <m:r>
                      <a:rPr lang="en-US" altLang="zh-CN" sz="1800" b="0" i="1" kern="0" smtClean="0">
                        <a:latin typeface="Cambria Math"/>
                      </a:rPr>
                      <m:t>𝐵</m:t>
                    </m:r>
                    <m:r>
                      <a:rPr lang="en-US" altLang="zh-CN" sz="1800" b="0" i="1" kern="0" smtClean="0">
                        <a:latin typeface="Cambria Math"/>
                      </a:rPr>
                      <m:t>−</m:t>
                    </m:r>
                    <m:r>
                      <a:rPr lang="en-US" altLang="zh-CN" sz="1800" b="0" i="1" kern="0" smtClean="0">
                        <a:latin typeface="Cambria Math"/>
                      </a:rPr>
                      <m:t>𝑓</m:t>
                    </m:r>
                    <m:r>
                      <a:rPr lang="en-US" altLang="zh-CN" sz="1800" b="0" i="1" kern="0" smtClean="0">
                        <a:latin typeface="Cambria Math"/>
                        <a:ea typeface="Cambria Math"/>
                      </a:rPr>
                      <m:t>⊖</m:t>
                    </m:r>
                    <m:r>
                      <a:rPr lang="en-US" altLang="zh-CN" sz="1800" b="0" i="1" kern="0" smtClean="0">
                        <a:latin typeface="Cambria Math"/>
                      </a:rPr>
                      <m:t>𝐵</m:t>
                    </m:r>
                  </m:oMath>
                </a14:m>
                <a:r>
                  <a:rPr lang="en-US" altLang="zh-CN" sz="1800" kern="0" dirty="0" smtClean="0"/>
                  <a:t> </a:t>
                </a:r>
                <a:r>
                  <a:rPr lang="en-US" altLang="zh-CN" sz="2000" kern="0" dirty="0" smtClean="0"/>
                  <a:t>, where </a:t>
                </a:r>
                <a14:m>
                  <m:oMath xmlns:m="http://schemas.openxmlformats.org/officeDocument/2006/math">
                    <m:r>
                      <a:rPr lang="en-US" altLang="zh-CN" sz="2000" i="1" kern="0" dirty="0" smtClean="0">
                        <a:latin typeface="Cambria Math"/>
                      </a:rPr>
                      <m:t>𝐵</m:t>
                    </m:r>
                  </m:oMath>
                </a14:m>
                <a:r>
                  <a:rPr lang="en-US" altLang="zh-CN" sz="2000" kern="0" dirty="0" smtClean="0"/>
                  <a:t> is a small discrete disk-like set</a:t>
                </a:r>
              </a:p>
              <a:p>
                <a:pPr marL="457200" lvl="1" indent="0">
                  <a:buFontTx/>
                  <a:buNone/>
                </a:pPr>
                <a:endParaRPr lang="en-US" altLang="zh-CN" kern="0" dirty="0" smtClean="0"/>
              </a:p>
              <a:p>
                <a:endParaRPr lang="en-US" altLang="zh-CN" kern="0" dirty="0" smtClean="0"/>
              </a:p>
              <a:p>
                <a:endParaRPr lang="zh-CN" altLang="en-US" kern="0" dirty="0"/>
              </a:p>
            </p:txBody>
          </p:sp>
        </mc:Choice>
        <mc:Fallback xmlns="">
          <p:sp>
            <p:nvSpPr>
              <p:cNvPr id="9" name="内容占位符 2"/>
              <p:cNvSpPr txBox="1">
                <a:spLocks noRot="1" noChangeAspect="1" noMove="1" noResize="1" noEditPoints="1" noAdjustHandles="1" noChangeArrowheads="1" noChangeShapeType="1" noTextEdit="1"/>
              </p:cNvSpPr>
              <p:nvPr/>
            </p:nvSpPr>
            <p:spPr bwMode="auto">
              <a:xfrm>
                <a:off x="849080" y="4859218"/>
                <a:ext cx="3866935" cy="1306085"/>
              </a:xfrm>
              <a:prstGeom prst="rect">
                <a:avLst/>
              </a:prstGeom>
              <a:blipFill rotWithShape="1">
                <a:blip r:embed="rId7" cstate="print"/>
                <a:stretch>
                  <a:fillRect l="-1575" t="-2336" r="-157" b="-8879"/>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7064169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7456" y="980728"/>
            <a:ext cx="8860838" cy="1296133"/>
          </a:xfrm>
        </p:spPr>
        <p:txBody>
          <a:bodyPr/>
          <a:lstStyle/>
          <a:p>
            <a:r>
              <a:rPr lang="en-US" altLang="zh-CN" dirty="0" smtClean="0"/>
              <a:t>translating </a:t>
            </a:r>
            <a:r>
              <a:rPr lang="en-US" altLang="zh-CN" dirty="0"/>
              <a:t>one possible representation of </a:t>
            </a:r>
            <a:r>
              <a:rPr lang="en-US" altLang="zh-CN" dirty="0" smtClean="0"/>
              <a:t>a scene </a:t>
            </a:r>
            <a:r>
              <a:rPr lang="en-US" altLang="zh-CN" dirty="0"/>
              <a:t>into another, given sufficient training data</a:t>
            </a:r>
            <a:endParaRPr lang="zh-CN" altLang="en-US" dirty="0"/>
          </a:p>
        </p:txBody>
      </p:sp>
      <p:sp>
        <p:nvSpPr>
          <p:cNvPr id="5" name="标题 1"/>
          <p:cNvSpPr txBox="1">
            <a:spLocks/>
          </p:cNvSpPr>
          <p:nvPr/>
        </p:nvSpPr>
        <p:spPr bwMode="auto">
          <a:xfrm>
            <a:off x="0" y="260648"/>
            <a:ext cx="8883179" cy="593725"/>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0"/>
              </a:spcBef>
              <a:spcAft>
                <a:spcPct val="0"/>
              </a:spcAft>
              <a:defRPr/>
            </a:pPr>
            <a:r>
              <a:rPr lang="en-US" altLang="zh-CN" sz="3400" b="1" dirty="0" smtClean="0">
                <a:solidFill>
                  <a:srgbClr val="991B1E"/>
                </a:solidFill>
              </a:rPr>
              <a:t>Image-to-Image Translation</a:t>
            </a:r>
            <a:endParaRPr lang="en-US" altLang="zh-CN" sz="3400" b="1" dirty="0">
              <a:solidFill>
                <a:srgbClr val="991B1E"/>
              </a:solidFill>
            </a:endParaRPr>
          </a:p>
        </p:txBody>
      </p:sp>
      <p:pic>
        <p:nvPicPr>
          <p:cNvPr id="2" name="图片 1"/>
          <p:cNvPicPr>
            <a:picLocks noChangeAspect="1"/>
          </p:cNvPicPr>
          <p:nvPr/>
        </p:nvPicPr>
        <p:blipFill>
          <a:blip r:embed="rId3"/>
          <a:stretch>
            <a:fillRect/>
          </a:stretch>
        </p:blipFill>
        <p:spPr>
          <a:xfrm>
            <a:off x="107503" y="2564904"/>
            <a:ext cx="9273621" cy="3384376"/>
          </a:xfrm>
          <a:prstGeom prst="rect">
            <a:avLst/>
          </a:prstGeom>
        </p:spPr>
      </p:pic>
    </p:spTree>
    <p:extLst>
      <p:ext uri="{BB962C8B-B14F-4D97-AF65-F5344CB8AC3E}">
        <p14:creationId xmlns:p14="http://schemas.microsoft.com/office/powerpoint/2010/main" val="19835599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标题 1"/>
          <p:cNvSpPr txBox="1">
            <a:spLocks/>
          </p:cNvSpPr>
          <p:nvPr/>
        </p:nvSpPr>
        <p:spPr bwMode="auto">
          <a:xfrm>
            <a:off x="0" y="116632"/>
            <a:ext cx="9289032"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0" cap="none" spc="0" normalizeH="0" baseline="0" noProof="0" smtClean="0">
                <a:ln>
                  <a:noFill/>
                </a:ln>
                <a:solidFill>
                  <a:schemeClr val="tx2"/>
                </a:solidFill>
                <a:effectLst/>
                <a:uLnTx/>
                <a:uFillTx/>
                <a:latin typeface="Times New Roman" pitchFamily="18" charset="0"/>
                <a:ea typeface="宋体" pitchFamily="2" charset="-122"/>
              </a:rPr>
              <a:t>3 Morphological Filters for Enhancement</a:t>
            </a:r>
            <a:br>
              <a:rPr kumimoji="0" lang="en-US" altLang="zh-CN" sz="3600" b="0" i="0" u="none" strike="noStrike" kern="0" cap="none" spc="0" normalizeH="0" baseline="0" noProof="0" smtClean="0">
                <a:ln>
                  <a:noFill/>
                </a:ln>
                <a:solidFill>
                  <a:schemeClr val="tx2"/>
                </a:solidFill>
                <a:effectLst/>
                <a:uLnTx/>
                <a:uFillTx/>
                <a:latin typeface="Times New Roman" pitchFamily="18" charset="0"/>
                <a:ea typeface="宋体" pitchFamily="2" charset="-122"/>
              </a:rPr>
            </a:br>
            <a:r>
              <a:rPr kumimoji="0" lang="en-US" altLang="zh-CN" sz="3600" b="0" i="0" u="none" strike="noStrike" kern="0" cap="none" spc="0" normalizeH="0" baseline="0" noProof="0" smtClean="0">
                <a:ln>
                  <a:noFill/>
                </a:ln>
                <a:solidFill>
                  <a:schemeClr val="tx2"/>
                </a:solidFill>
                <a:effectLst/>
                <a:uLnTx/>
                <a:uFillTx/>
                <a:latin typeface="Times New Roman" pitchFamily="18" charset="0"/>
                <a:ea typeface="宋体" pitchFamily="2" charset="-122"/>
              </a:rPr>
              <a:t>    </a:t>
            </a:r>
            <a:r>
              <a:rPr kumimoji="0" lang="en-US" altLang="zh-CN" sz="2800" b="0" i="0" u="none" strike="noStrike" kern="0" cap="none" spc="0" normalizeH="0" baseline="0" noProof="0" smtClean="0">
                <a:ln>
                  <a:noFill/>
                </a:ln>
                <a:solidFill>
                  <a:schemeClr val="tx2"/>
                </a:solidFill>
                <a:effectLst/>
                <a:uLnTx/>
                <a:uFillTx/>
                <a:latin typeface="Times New Roman" pitchFamily="18" charset="0"/>
                <a:ea typeface="宋体" pitchFamily="2" charset="-122"/>
              </a:rPr>
              <a:t>3.2 Edge or Contrast Enhancement</a:t>
            </a:r>
            <a:endParaRPr kumimoji="0" lang="en-US" altLang="zh-CN" sz="2800" b="0" i="0" u="none" strike="noStrike" kern="0" cap="none" spc="0" normalizeH="0" baseline="0" noProof="0" dirty="0">
              <a:ln>
                <a:noFill/>
              </a:ln>
              <a:solidFill>
                <a:schemeClr val="tx2"/>
              </a:solidFill>
              <a:effectLst/>
              <a:uLnTx/>
              <a:uFillTx/>
              <a:latin typeface="Times New Roman" pitchFamily="18" charset="0"/>
              <a:ea typeface="宋体" pitchFamily="2" charset="-122"/>
            </a:endParaRPr>
          </a:p>
        </p:txBody>
      </p:sp>
      <p:pic>
        <p:nvPicPr>
          <p:cNvPr id="5" name="Picture 2"/>
          <p:cNvPicPr>
            <a:picLocks noChangeAspect="1" noChangeArrowheads="1"/>
          </p:cNvPicPr>
          <p:nvPr/>
        </p:nvPicPr>
        <p:blipFill>
          <a:blip r:embed="rId2" cstate="print"/>
          <a:srcRect/>
          <a:stretch>
            <a:fillRect/>
          </a:stretch>
        </p:blipFill>
        <p:spPr bwMode="auto">
          <a:xfrm>
            <a:off x="1043608" y="1772816"/>
            <a:ext cx="4824536" cy="4835120"/>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6372200" y="1781650"/>
            <a:ext cx="1944216" cy="48950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289032" cy="1224136"/>
          </a:xfrm>
        </p:spPr>
        <p:txBody>
          <a:bodyPr/>
          <a:lstStyle/>
          <a:p>
            <a:pPr lvl="1" algn="l"/>
            <a:r>
              <a:rPr lang="en-US" altLang="zh-CN" sz="3600" dirty="0" smtClean="0"/>
              <a:t>4 Morphological Filters for Detection</a:t>
            </a:r>
            <a:br>
              <a:rPr lang="en-US" altLang="zh-CN" sz="3600" dirty="0" smtClean="0"/>
            </a:br>
            <a:r>
              <a:rPr lang="en-US" altLang="zh-CN" sz="3600" dirty="0" smtClean="0"/>
              <a:t> </a:t>
            </a:r>
            <a:r>
              <a:rPr lang="en-US" altLang="zh-CN" sz="2800" dirty="0" smtClean="0"/>
              <a:t>Morphological Peak/Valley Feature Detection</a:t>
            </a:r>
            <a:endParaRPr lang="en-US" altLang="zh-CN" sz="2800" dirty="0"/>
          </a:p>
        </p:txBody>
      </p:sp>
      <p:sp>
        <p:nvSpPr>
          <p:cNvPr id="3" name="内容占位符 2"/>
          <p:cNvSpPr>
            <a:spLocks noGrp="1"/>
          </p:cNvSpPr>
          <p:nvPr>
            <p:ph idx="1"/>
          </p:nvPr>
        </p:nvSpPr>
        <p:spPr>
          <a:xfrm>
            <a:off x="395536" y="1340767"/>
            <a:ext cx="8496944" cy="2206181"/>
          </a:xfrm>
        </p:spPr>
        <p:txBody>
          <a:bodyPr/>
          <a:lstStyle/>
          <a:p>
            <a:pPr marL="0" lvl="1" indent="0">
              <a:buNone/>
            </a:pPr>
            <a:r>
              <a:rPr lang="en-US" altLang="zh-CN" sz="2600" dirty="0" smtClean="0"/>
              <a:t>Residual between opening or closings and the original image offer an intuitively simple and mathematically formal way for peak or valley detection</a:t>
            </a:r>
          </a:p>
          <a:p>
            <a:pPr marL="0" lvl="1" indent="0">
              <a:buNone/>
            </a:pPr>
            <a:r>
              <a:rPr lang="en-US" altLang="zh-CN" sz="2600" dirty="0" smtClean="0"/>
              <a:t>      Top-hat transformation: </a:t>
            </a:r>
          </a:p>
          <a:p>
            <a:pPr marL="457200" lvl="1" indent="0">
              <a:buNone/>
            </a:pPr>
            <a:r>
              <a:rPr lang="en-US" altLang="zh-CN" sz="2600" dirty="0" smtClean="0"/>
              <a:t>Valley </a:t>
            </a:r>
            <a:r>
              <a:rPr lang="en-US" altLang="zh-CN" sz="2600" dirty="0" smtClean="0"/>
              <a:t>detector: </a:t>
            </a:r>
            <a:endParaRPr lang="en-US" altLang="zh-CN" sz="2600" dirty="0"/>
          </a:p>
          <a:p>
            <a:endParaRPr lang="en-US" altLang="zh-CN" dirty="0" smtClean="0"/>
          </a:p>
          <a:p>
            <a:endParaRPr lang="zh-CN" altLang="en-US" dirty="0"/>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3906260002"/>
              </p:ext>
            </p:extLst>
          </p:nvPr>
        </p:nvGraphicFramePr>
        <p:xfrm>
          <a:off x="4249678" y="2708920"/>
          <a:ext cx="2554570" cy="360040"/>
        </p:xfrm>
        <a:graphic>
          <a:graphicData uri="http://schemas.openxmlformats.org/presentationml/2006/ole">
            <mc:AlternateContent xmlns:mc="http://schemas.openxmlformats.org/markup-compatibility/2006">
              <mc:Choice xmlns:v="urn:schemas-microsoft-com:vml" Requires="v">
                <p:oleObj spid="_x0000_s21858" name="Equation" r:id="rId4" imgW="1422400" imgH="203200" progId="Equation.3">
                  <p:embed/>
                </p:oleObj>
              </mc:Choice>
              <mc:Fallback>
                <p:oleObj name="Equation" r:id="rId4" imgW="1422400" imgH="203200" progId="Equation.3">
                  <p:embed/>
                  <p:pic>
                    <p:nvPicPr>
                      <p:cNvPr id="0" name="Picture 3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678" y="2708920"/>
                        <a:ext cx="255457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Object 6"/>
          <p:cNvGraphicFramePr>
            <a:graphicFrameLocks noChangeAspect="1"/>
          </p:cNvGraphicFramePr>
          <p:nvPr>
            <p:extLst>
              <p:ext uri="{D42A27DB-BD31-4B8C-83A1-F6EECF244321}">
                <p14:modId xmlns:p14="http://schemas.microsoft.com/office/powerpoint/2010/main" val="2361770168"/>
              </p:ext>
            </p:extLst>
          </p:nvPr>
        </p:nvGraphicFramePr>
        <p:xfrm>
          <a:off x="3189347" y="3212976"/>
          <a:ext cx="2657438" cy="360040"/>
        </p:xfrm>
        <a:graphic>
          <a:graphicData uri="http://schemas.openxmlformats.org/presentationml/2006/ole">
            <mc:AlternateContent xmlns:mc="http://schemas.openxmlformats.org/markup-compatibility/2006">
              <mc:Choice xmlns:v="urn:schemas-microsoft-com:vml" Requires="v">
                <p:oleObj spid="_x0000_s21859" name="Equation" r:id="rId6" imgW="1473200" imgH="203200" progId="Equation.3">
                  <p:embed/>
                </p:oleObj>
              </mc:Choice>
              <mc:Fallback>
                <p:oleObj name="Equation" r:id="rId6" imgW="1473200" imgH="203200" progId="Equation.3">
                  <p:embed/>
                  <p:pic>
                    <p:nvPicPr>
                      <p:cNvPr id="0" name="Picture 3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9347" y="3212976"/>
                        <a:ext cx="2657438"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51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3690965"/>
            <a:ext cx="1737047" cy="2004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72044" y="3690965"/>
            <a:ext cx="1692044" cy="2004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3"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68144" y="3690965"/>
            <a:ext cx="1678527" cy="2004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内容占位符 2"/>
              <p:cNvSpPr txBox="1">
                <a:spLocks/>
              </p:cNvSpPr>
              <p:nvPr/>
            </p:nvSpPr>
            <p:spPr bwMode="auto">
              <a:xfrm>
                <a:off x="107504" y="5944309"/>
                <a:ext cx="8928992" cy="3650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2000" kern="0" dirty="0" smtClean="0"/>
                  <a:t>Morphological blob detectors. (a) image </a:t>
                </a:r>
                <a14:m>
                  <m:oMath xmlns:m="http://schemas.openxmlformats.org/officeDocument/2006/math">
                    <m:r>
                      <a:rPr lang="en-US" altLang="zh-CN" sz="2000" i="1" kern="0" dirty="0" smtClean="0">
                        <a:latin typeface="Cambria Math"/>
                      </a:rPr>
                      <m:t>𝑓</m:t>
                    </m:r>
                  </m:oMath>
                </a14:m>
                <a:r>
                  <a:rPr lang="en-US" altLang="zh-CN" sz="2000" kern="0" dirty="0" smtClean="0"/>
                  <a:t>  (c) Peaks: </a:t>
                </a:r>
                <a14:m>
                  <m:oMath xmlns:m="http://schemas.openxmlformats.org/officeDocument/2006/math">
                    <m:r>
                      <a:rPr lang="en-US" altLang="zh-CN" sz="1800" b="0" i="1" kern="0" smtClean="0">
                        <a:latin typeface="Cambria Math"/>
                      </a:rPr>
                      <m:t>𝑓</m:t>
                    </m:r>
                    <m:r>
                      <a:rPr lang="en-US" altLang="zh-CN" sz="1800" b="0" i="1" kern="0" smtClean="0">
                        <a:latin typeface="Cambria Math"/>
                      </a:rPr>
                      <m:t>−</m:t>
                    </m:r>
                    <m:r>
                      <a:rPr lang="en-US" altLang="zh-CN" sz="1800" b="0" i="1" kern="0" smtClean="0">
                        <a:latin typeface="Cambria Math"/>
                      </a:rPr>
                      <m:t>𝑓</m:t>
                    </m:r>
                    <m:r>
                      <a:rPr lang="en-US" altLang="zh-CN" sz="1800" b="0" i="1" kern="0" smtClean="0">
                        <a:latin typeface="Cambria Math"/>
                        <a:ea typeface="Cambria Math"/>
                      </a:rPr>
                      <m:t>∘</m:t>
                    </m:r>
                    <m:r>
                      <a:rPr lang="en-US" altLang="zh-CN" sz="1800" b="0" i="1" kern="0" smtClean="0">
                        <a:latin typeface="Cambria Math"/>
                      </a:rPr>
                      <m:t>𝐵</m:t>
                    </m:r>
                  </m:oMath>
                </a14:m>
                <a:r>
                  <a:rPr lang="en-US" altLang="zh-CN" sz="1800" kern="0" dirty="0" smtClean="0"/>
                  <a:t> </a:t>
                </a:r>
                <a:r>
                  <a:rPr lang="en-US" altLang="zh-CN" sz="2000" kern="0" dirty="0"/>
                  <a:t> </a:t>
                </a:r>
                <a:r>
                  <a:rPr lang="en-US" altLang="zh-CN" sz="2000" kern="0" dirty="0" smtClean="0"/>
                  <a:t>(d) Valleys : </a:t>
                </a:r>
                <a14:m>
                  <m:oMath xmlns:m="http://schemas.openxmlformats.org/officeDocument/2006/math">
                    <m:r>
                      <a:rPr lang="en-US" altLang="zh-CN" sz="2000" i="1" kern="0">
                        <a:latin typeface="Cambria Math"/>
                      </a:rPr>
                      <m:t>𝑓</m:t>
                    </m:r>
                    <m:r>
                      <a:rPr lang="en-US" altLang="zh-CN" sz="2000" i="1" kern="0" smtClean="0">
                        <a:latin typeface="Cambria Math"/>
                        <a:ea typeface="Cambria Math"/>
                      </a:rPr>
                      <m:t>⦁</m:t>
                    </m:r>
                    <m:r>
                      <a:rPr lang="en-US" altLang="zh-CN" sz="2000" b="0" i="1" kern="0" smtClean="0">
                        <a:latin typeface="Cambria Math"/>
                        <a:ea typeface="Cambria Math"/>
                      </a:rPr>
                      <m:t>𝐵</m:t>
                    </m:r>
                    <m:r>
                      <a:rPr lang="en-US" altLang="zh-CN" sz="2000" i="1" kern="0">
                        <a:latin typeface="Cambria Math"/>
                      </a:rPr>
                      <m:t>−</m:t>
                    </m:r>
                    <m:r>
                      <a:rPr lang="en-US" altLang="zh-CN" sz="2000" i="1" kern="0">
                        <a:latin typeface="Cambria Math"/>
                      </a:rPr>
                      <m:t>𝑓</m:t>
                    </m:r>
                  </m:oMath>
                </a14:m>
                <a:r>
                  <a:rPr lang="en-US" altLang="zh-CN" sz="2000" kern="0" dirty="0"/>
                  <a:t> </a:t>
                </a:r>
                <a:endParaRPr lang="en-US" altLang="zh-CN" sz="2000" kern="0" dirty="0" smtClean="0"/>
              </a:p>
              <a:p>
                <a:pPr marL="457200" lvl="1" indent="0">
                  <a:buFontTx/>
                  <a:buNone/>
                </a:pPr>
                <a:endParaRPr lang="en-US" altLang="zh-CN" kern="0" dirty="0" smtClean="0"/>
              </a:p>
              <a:p>
                <a:endParaRPr lang="en-US" altLang="zh-CN" kern="0" dirty="0" smtClean="0"/>
              </a:p>
              <a:p>
                <a:endParaRPr lang="zh-CN" altLang="en-US" kern="0" dirty="0"/>
              </a:p>
            </p:txBody>
          </p:sp>
        </mc:Choice>
        <mc:Fallback xmlns="">
          <p:sp>
            <p:nvSpPr>
              <p:cNvPr id="11" name="内容占位符 2"/>
              <p:cNvSpPr txBox="1">
                <a:spLocks noRot="1" noChangeAspect="1" noMove="1" noResize="1" noEditPoints="1" noAdjustHandles="1" noChangeArrowheads="1" noChangeShapeType="1" noTextEdit="1"/>
              </p:cNvSpPr>
              <p:nvPr/>
            </p:nvSpPr>
            <p:spPr bwMode="auto">
              <a:xfrm>
                <a:off x="107504" y="5944309"/>
                <a:ext cx="8928992" cy="365011"/>
              </a:xfrm>
              <a:prstGeom prst="rect">
                <a:avLst/>
              </a:prstGeom>
              <a:blipFill rotWithShape="1">
                <a:blip r:embed="rId11" cstate="print"/>
                <a:stretch>
                  <a:fillRect l="-751" t="-8333" b="-38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a:noFill/>
                  </a:rPr>
                  <a:t> </a:t>
                </a:r>
              </a:p>
            </p:txBody>
          </p:sp>
        </mc:Fallback>
      </mc:AlternateContent>
      <p:sp>
        <p:nvSpPr>
          <p:cNvPr id="12" name="内容占位符 2"/>
          <p:cNvSpPr txBox="1">
            <a:spLocks/>
          </p:cNvSpPr>
          <p:nvPr/>
        </p:nvSpPr>
        <p:spPr bwMode="auto">
          <a:xfrm>
            <a:off x="2056147" y="5661248"/>
            <a:ext cx="432048" cy="2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(a)</a:t>
            </a:r>
          </a:p>
          <a:p>
            <a:pPr marL="457200" lvl="1" indent="0">
              <a:buFontTx/>
              <a:buNone/>
            </a:pPr>
            <a:endParaRPr lang="en-US" altLang="zh-CN" kern="0" dirty="0" smtClean="0"/>
          </a:p>
          <a:p>
            <a:endParaRPr lang="en-US" altLang="zh-CN" kern="0" dirty="0" smtClean="0"/>
          </a:p>
          <a:p>
            <a:endParaRPr lang="zh-CN" altLang="en-US" kern="0" dirty="0"/>
          </a:p>
        </p:txBody>
      </p:sp>
      <p:sp>
        <p:nvSpPr>
          <p:cNvPr id="13" name="内容占位符 2"/>
          <p:cNvSpPr txBox="1">
            <a:spLocks/>
          </p:cNvSpPr>
          <p:nvPr/>
        </p:nvSpPr>
        <p:spPr bwMode="auto">
          <a:xfrm>
            <a:off x="4355976" y="5669907"/>
            <a:ext cx="432048" cy="2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(c)</a:t>
            </a:r>
          </a:p>
          <a:p>
            <a:pPr marL="457200" lvl="1" indent="0">
              <a:buFontTx/>
              <a:buNone/>
            </a:pPr>
            <a:endParaRPr lang="en-US" altLang="zh-CN" kern="0" dirty="0" smtClean="0"/>
          </a:p>
          <a:p>
            <a:endParaRPr lang="en-US" altLang="zh-CN" kern="0" dirty="0" smtClean="0"/>
          </a:p>
          <a:p>
            <a:endParaRPr lang="zh-CN" altLang="en-US" kern="0" dirty="0"/>
          </a:p>
        </p:txBody>
      </p:sp>
      <p:sp>
        <p:nvSpPr>
          <p:cNvPr id="14" name="内容占位符 2"/>
          <p:cNvSpPr txBox="1">
            <a:spLocks/>
          </p:cNvSpPr>
          <p:nvPr/>
        </p:nvSpPr>
        <p:spPr bwMode="auto">
          <a:xfrm>
            <a:off x="6588224" y="5647585"/>
            <a:ext cx="432048" cy="2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kern="0" dirty="0" smtClean="0"/>
              <a:t>(d)</a:t>
            </a:r>
          </a:p>
          <a:p>
            <a:pPr marL="457200" lvl="1" indent="0">
              <a:buFontTx/>
              <a:buNone/>
            </a:pPr>
            <a:endParaRPr lang="en-US" altLang="zh-CN" kern="0" dirty="0" smtClean="0"/>
          </a:p>
          <a:p>
            <a:endParaRPr lang="en-US" altLang="zh-CN" kern="0" dirty="0" smtClean="0"/>
          </a:p>
          <a:p>
            <a:endParaRPr lang="zh-CN" altLang="en-US" kern="0" dirty="0"/>
          </a:p>
        </p:txBody>
      </p:sp>
    </p:spTree>
    <p:extLst>
      <p:ext uri="{BB962C8B-B14F-4D97-AF65-F5344CB8AC3E}">
        <p14:creationId xmlns:p14="http://schemas.microsoft.com/office/powerpoint/2010/main" val="27064169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1331640" y="1196752"/>
            <a:ext cx="6602652" cy="4680520"/>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1475656" y="5877272"/>
            <a:ext cx="5695950" cy="841375"/>
          </a:xfrm>
          <a:prstGeom prst="rect">
            <a:avLst/>
          </a:prstGeom>
          <a:noFill/>
          <a:ln w="9525">
            <a:noFill/>
            <a:miter lim="800000"/>
            <a:headEnd/>
            <a:tailEnd/>
          </a:ln>
          <a:effectLst/>
        </p:spPr>
      </p:pic>
      <p:sp>
        <p:nvSpPr>
          <p:cNvPr id="6" name="标题 1"/>
          <p:cNvSpPr txBox="1">
            <a:spLocks/>
          </p:cNvSpPr>
          <p:nvPr/>
        </p:nvSpPr>
        <p:spPr bwMode="auto">
          <a:xfrm>
            <a:off x="0" y="-27384"/>
            <a:ext cx="9289032"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0" cap="none" spc="0" normalizeH="0" baseline="0" noProof="0" dirty="0" smtClean="0">
                <a:ln>
                  <a:noFill/>
                </a:ln>
                <a:solidFill>
                  <a:schemeClr val="tx2"/>
                </a:solidFill>
                <a:effectLst/>
                <a:uLnTx/>
                <a:uFillTx/>
                <a:latin typeface="Times New Roman" pitchFamily="18" charset="0"/>
                <a:ea typeface="宋体" pitchFamily="2" charset="-122"/>
              </a:rPr>
              <a:t>4 Morphological Filters for Detection</a:t>
            </a:r>
            <a:br>
              <a:rPr kumimoji="0" lang="en-US" altLang="zh-CN" sz="3600" b="0" i="0" u="none" strike="noStrike" kern="0" cap="none" spc="0" normalizeH="0" baseline="0" noProof="0" dirty="0" smtClean="0">
                <a:ln>
                  <a:noFill/>
                </a:ln>
                <a:solidFill>
                  <a:schemeClr val="tx2"/>
                </a:solidFill>
                <a:effectLst/>
                <a:uLnTx/>
                <a:uFillTx/>
                <a:latin typeface="Times New Roman" pitchFamily="18" charset="0"/>
                <a:ea typeface="宋体" pitchFamily="2" charset="-122"/>
              </a:rPr>
            </a:br>
            <a:r>
              <a:rPr kumimoji="0" lang="en-US" altLang="zh-CN" sz="3600" b="0" i="0" u="none" strike="noStrike" kern="0" cap="none" spc="0" normalizeH="0" baseline="0" noProof="0" dirty="0" smtClean="0">
                <a:ln>
                  <a:noFill/>
                </a:ln>
                <a:solidFill>
                  <a:schemeClr val="tx2"/>
                </a:solidFill>
                <a:effectLst/>
                <a:uLnTx/>
                <a:uFillTx/>
                <a:latin typeface="Times New Roman" pitchFamily="18" charset="0"/>
                <a:ea typeface="宋体" pitchFamily="2" charset="-122"/>
              </a:rPr>
              <a:t> </a:t>
            </a:r>
            <a:r>
              <a:rPr kumimoji="0" lang="en-US" altLang="zh-CN" sz="2800" b="0" i="0" u="none" strike="noStrike" kern="0" cap="none" spc="0" normalizeH="0" baseline="0" noProof="0" dirty="0" smtClean="0">
                <a:ln>
                  <a:noFill/>
                </a:ln>
                <a:solidFill>
                  <a:schemeClr val="tx2"/>
                </a:solidFill>
                <a:effectLst/>
                <a:uLnTx/>
                <a:uFillTx/>
                <a:latin typeface="Times New Roman" pitchFamily="18" charset="0"/>
                <a:ea typeface="宋体" pitchFamily="2" charset="-122"/>
              </a:rPr>
              <a:t>Morphological Peak/Valley Feature Detection</a:t>
            </a:r>
            <a:endParaRPr kumimoji="0" lang="en-US" altLang="zh-CN" sz="2800" b="0" i="0" u="none" strike="noStrike" kern="0" cap="none" spc="0" normalizeH="0" baseline="0" noProof="0" dirty="0">
              <a:ln>
                <a:noFill/>
              </a:ln>
              <a:solidFill>
                <a:schemeClr val="tx2"/>
              </a:solidFill>
              <a:effectLst/>
              <a:uLnTx/>
              <a:uFillTx/>
              <a:latin typeface="Times New Roman" pitchFamily="18" charset="0"/>
              <a:ea typeface="宋体"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779" y="609600"/>
            <a:ext cx="7272808" cy="2140046"/>
          </a:xfrm>
          <a:prstGeom prst="rect">
            <a:avLst/>
          </a:prstGeom>
        </p:spPr>
      </p:pic>
      <p:pic>
        <p:nvPicPr>
          <p:cNvPr id="10" name="图片 9"/>
          <p:cNvPicPr>
            <a:picLocks noChangeAspect="1"/>
          </p:cNvPicPr>
          <p:nvPr/>
        </p:nvPicPr>
        <p:blipFill>
          <a:blip r:embed="rId3" cstate="print"/>
          <a:stretch>
            <a:fillRect/>
          </a:stretch>
        </p:blipFill>
        <p:spPr>
          <a:xfrm>
            <a:off x="179511" y="3126218"/>
            <a:ext cx="8899555" cy="2751054"/>
          </a:xfrm>
          <a:prstGeom prst="rect">
            <a:avLst/>
          </a:prstGeom>
        </p:spPr>
      </p:pic>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763967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1143000"/>
          </a:xfrm>
        </p:spPr>
        <p:txBody>
          <a:bodyPr>
            <a:normAutofit fontScale="90000"/>
          </a:bodyPr>
          <a:lstStyle/>
          <a:p>
            <a:r>
              <a:rPr lang="en-US" altLang="zh-CN" dirty="0" smtClean="0"/>
              <a:t>Image-to-Image Translation </a:t>
            </a:r>
            <a:r>
              <a:rPr lang="en-US" altLang="zh-CN" dirty="0"/>
              <a:t>with </a:t>
            </a:r>
            <a:r>
              <a:rPr lang="en-US" altLang="zh-CN" dirty="0" smtClean="0"/>
              <a:t>Conditional Adversarial Networks</a:t>
            </a:r>
            <a:endParaRPr lang="zh-CN" altLang="en-US" dirty="0"/>
          </a:p>
        </p:txBody>
      </p:sp>
      <p:sp>
        <p:nvSpPr>
          <p:cNvPr id="3" name="内容占位符 2"/>
          <p:cNvSpPr>
            <a:spLocks noGrp="1"/>
          </p:cNvSpPr>
          <p:nvPr>
            <p:ph idx="1"/>
          </p:nvPr>
        </p:nvSpPr>
        <p:spPr>
          <a:xfrm>
            <a:off x="323528" y="1772816"/>
            <a:ext cx="8640960" cy="1410816"/>
          </a:xfrm>
        </p:spPr>
        <p:txBody>
          <a:bodyPr/>
          <a:lstStyle/>
          <a:p>
            <a:r>
              <a:rPr lang="en-US" altLang="zh-CN" dirty="0"/>
              <a:t>this approach is effective at synthesizing photos from label maps, reconstructing objects from edge maps, and colorizing images, among other tasks</a:t>
            </a:r>
            <a:endParaRPr lang="zh-CN" altLang="en-US" dirty="0"/>
          </a:p>
        </p:txBody>
      </p:sp>
      <p:pic>
        <p:nvPicPr>
          <p:cNvPr id="5"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23528" y="3861048"/>
            <a:ext cx="8529547" cy="280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3637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526" y="332656"/>
            <a:ext cx="9723084" cy="1143000"/>
          </a:xfrm>
        </p:spPr>
        <p:txBody>
          <a:bodyPr>
            <a:noAutofit/>
          </a:bodyPr>
          <a:lstStyle/>
          <a:p>
            <a:r>
              <a:rPr lang="en-US" altLang="zh-CN" sz="4000" dirty="0"/>
              <a:t>Unpaired Image-to-Image Translation</a:t>
            </a:r>
            <a:br>
              <a:rPr lang="en-US" altLang="zh-CN" sz="4000" dirty="0"/>
            </a:br>
            <a:r>
              <a:rPr lang="en-US" altLang="zh-CN" sz="4000" dirty="0"/>
              <a:t>using Cycle-Consistent Adversarial Networks</a:t>
            </a:r>
            <a:endParaRPr lang="zh-CN" altLang="en-US" sz="4000" dirty="0"/>
          </a:p>
        </p:txBody>
      </p:sp>
      <p:sp>
        <p:nvSpPr>
          <p:cNvPr id="5" name="内容占位符 2"/>
          <p:cNvSpPr>
            <a:spLocks noGrp="1"/>
          </p:cNvSpPr>
          <p:nvPr>
            <p:ph idx="1"/>
          </p:nvPr>
        </p:nvSpPr>
        <p:spPr>
          <a:xfrm>
            <a:off x="323528" y="1844824"/>
            <a:ext cx="8229600" cy="1440160"/>
          </a:xfrm>
        </p:spPr>
        <p:txBody>
          <a:bodyPr>
            <a:normAutofit lnSpcReduction="10000"/>
          </a:bodyPr>
          <a:lstStyle/>
          <a:p>
            <a:r>
              <a:rPr lang="en-US" altLang="zh-CN" dirty="0" smtClean="0"/>
              <a:t>An approach </a:t>
            </a:r>
            <a:r>
              <a:rPr lang="en-US" altLang="zh-CN" dirty="0"/>
              <a:t>for learning to translate an image from a </a:t>
            </a:r>
            <a:r>
              <a:rPr lang="en-US" altLang="zh-CN" dirty="0" smtClean="0"/>
              <a:t>source domain </a:t>
            </a:r>
            <a:r>
              <a:rPr lang="en-US" altLang="zh-CN" dirty="0"/>
              <a:t>X to a target domain Y in the absence of </a:t>
            </a:r>
            <a:r>
              <a:rPr lang="en-US" altLang="zh-CN" dirty="0" smtClean="0"/>
              <a:t>paired examples</a:t>
            </a:r>
          </a:p>
          <a:p>
            <a:endParaRPr lang="en-US" altLang="zh-CN" dirty="0" smtClean="0"/>
          </a:p>
          <a:p>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3220279"/>
            <a:ext cx="5904656" cy="3495702"/>
          </a:xfrm>
          <a:prstGeom prst="rect">
            <a:avLst/>
          </a:prstGeom>
        </p:spPr>
      </p:pic>
    </p:spTree>
    <p:extLst>
      <p:ext uri="{BB962C8B-B14F-4D97-AF65-F5344CB8AC3E}">
        <p14:creationId xmlns:p14="http://schemas.microsoft.com/office/powerpoint/2010/main" val="1134268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2311" y="332656"/>
            <a:ext cx="9957441" cy="1143000"/>
          </a:xfrm>
        </p:spPr>
        <p:txBody>
          <a:bodyPr>
            <a:noAutofit/>
          </a:bodyPr>
          <a:lstStyle/>
          <a:p>
            <a:r>
              <a:rPr lang="en-US" altLang="zh-CN" sz="4000" dirty="0"/>
              <a:t>Unpaired Image-to-Image Translation</a:t>
            </a:r>
            <a:br>
              <a:rPr lang="en-US" altLang="zh-CN" sz="4000" dirty="0"/>
            </a:br>
            <a:r>
              <a:rPr lang="en-US" altLang="zh-CN" sz="4000" dirty="0"/>
              <a:t>using Cycle-Consistent Adversarial Networks</a:t>
            </a:r>
            <a:endParaRPr lang="zh-CN" altLang="en-US" sz="40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14" y="1772816"/>
            <a:ext cx="8585764" cy="2232299"/>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372587" y="4018579"/>
                <a:ext cx="8487643" cy="2102627"/>
              </a:xfrm>
              <a:prstGeom prst="rect">
                <a:avLst/>
              </a:prstGeom>
              <a:noFill/>
            </p:spPr>
            <p:txBody>
              <a:bodyPr wrap="square" rtlCol="0">
                <a:spAutoFit/>
              </a:bodyPr>
              <a:lstStyle/>
              <a:p>
                <a:pPr marL="311045" indent="-311045">
                  <a:lnSpc>
                    <a:spcPct val="150000"/>
                  </a:lnSpc>
                  <a:buFont typeface="+mj-lt"/>
                  <a:buAutoNum type="alphaLcParenR"/>
                </a:pPr>
                <a:r>
                  <a:rPr lang="en-US" altLang="zh-CN" sz="2177" dirty="0"/>
                  <a:t>Two mapping functions </a:t>
                </a:r>
                <a14:m>
                  <m:oMath xmlns:m="http://schemas.openxmlformats.org/officeDocument/2006/math">
                    <m:r>
                      <a:rPr lang="en-US" altLang="zh-CN" sz="2177" i="1">
                        <a:latin typeface="Cambria Math" panose="02040503050406030204" pitchFamily="18" charset="0"/>
                      </a:rPr>
                      <m:t>𝐺</m:t>
                    </m:r>
                    <m:r>
                      <a:rPr lang="en-US" altLang="zh-CN" sz="2177" i="1">
                        <a:latin typeface="Cambria Math" panose="02040503050406030204" pitchFamily="18" charset="0"/>
                      </a:rPr>
                      <m:t>:</m:t>
                    </m:r>
                    <m:r>
                      <a:rPr lang="en-US" altLang="zh-CN" sz="2177" i="1">
                        <a:latin typeface="Cambria Math" panose="02040503050406030204" pitchFamily="18" charset="0"/>
                      </a:rPr>
                      <m:t>𝑋</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𝑌</m:t>
                    </m:r>
                    <m:r>
                      <a:rPr lang="en-US" altLang="zh-CN" sz="2177" i="1">
                        <a:latin typeface="Cambria Math" panose="02040503050406030204" pitchFamily="18" charset="0"/>
                        <a:ea typeface="Cambria Math" panose="02040503050406030204" pitchFamily="18" charset="0"/>
                      </a:rPr>
                      <m:t> </m:t>
                    </m:r>
                    <m:r>
                      <m:rPr>
                        <m:sty m:val="p"/>
                      </m:rPr>
                      <a:rPr lang="en-US" altLang="zh-CN" sz="2177" i="1">
                        <a:latin typeface="Cambria Math" panose="02040503050406030204" pitchFamily="18" charset="0"/>
                        <a:ea typeface="Cambria Math" panose="02040503050406030204" pitchFamily="18" charset="0"/>
                      </a:rPr>
                      <m:t>and</m:t>
                    </m:r>
                    <m:r>
                      <a:rPr lang="en-US" altLang="zh-CN" sz="2177" i="1">
                        <a:latin typeface="Cambria Math" panose="02040503050406030204" pitchFamily="18" charset="0"/>
                        <a:ea typeface="Cambria Math" panose="02040503050406030204" pitchFamily="18" charset="0"/>
                      </a:rPr>
                      <m:t>  </m:t>
                    </m:r>
                    <m:r>
                      <a:rPr lang="en-US" altLang="zh-CN" sz="2177" i="1">
                        <a:latin typeface="Cambria Math" panose="02040503050406030204" pitchFamily="18" charset="0"/>
                        <a:ea typeface="Cambria Math" panose="02040503050406030204" pitchFamily="18" charset="0"/>
                      </a:rPr>
                      <m:t>𝐹</m:t>
                    </m:r>
                    <m:r>
                      <a:rPr lang="en-US" altLang="zh-CN" sz="2177" i="1">
                        <a:latin typeface="Cambria Math" panose="02040503050406030204" pitchFamily="18" charset="0"/>
                      </a:rPr>
                      <m:t>:</m:t>
                    </m:r>
                    <m:r>
                      <a:rPr lang="en-US" altLang="zh-CN" sz="2177" i="1">
                        <a:latin typeface="Cambria Math" panose="02040503050406030204" pitchFamily="18" charset="0"/>
                      </a:rPr>
                      <m:t>𝑌</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𝑋</m:t>
                    </m:r>
                  </m:oMath>
                </a14:m>
                <a:r>
                  <a:rPr lang="en-US" altLang="zh-CN" sz="2177" dirty="0"/>
                  <a:t> and associated adversarial discriminators </a:t>
                </a:r>
                <a14:m>
                  <m:oMath xmlns:m="http://schemas.openxmlformats.org/officeDocument/2006/math">
                    <m:sSub>
                      <m:sSubPr>
                        <m:ctrlPr>
                          <a:rPr lang="en-US" altLang="zh-CN" sz="2177" i="1">
                            <a:latin typeface="Cambria Math" panose="02040503050406030204" pitchFamily="18" charset="0"/>
                            <a:ea typeface="Cambria Math" panose="02040503050406030204" pitchFamily="18" charset="0"/>
                          </a:rPr>
                        </m:ctrlPr>
                      </m:sSubPr>
                      <m:e>
                        <m:r>
                          <a:rPr lang="en-US" altLang="zh-CN" sz="2177" i="1">
                            <a:latin typeface="Cambria Math" panose="02040503050406030204" pitchFamily="18" charset="0"/>
                            <a:ea typeface="Cambria Math" panose="02040503050406030204" pitchFamily="18" charset="0"/>
                          </a:rPr>
                          <m:t>𝐷</m:t>
                        </m:r>
                      </m:e>
                      <m:sub>
                        <m:r>
                          <a:rPr lang="en-US" altLang="zh-CN" sz="2177" i="1">
                            <a:latin typeface="Cambria Math" panose="02040503050406030204" pitchFamily="18" charset="0"/>
                            <a:ea typeface="Cambria Math" panose="02040503050406030204" pitchFamily="18" charset="0"/>
                          </a:rPr>
                          <m:t>𝑌</m:t>
                        </m:r>
                      </m:sub>
                    </m:sSub>
                    <m:r>
                      <a:rPr lang="en-US" altLang="zh-CN" sz="2177" i="1">
                        <a:latin typeface="Cambria Math" panose="02040503050406030204" pitchFamily="18" charset="0"/>
                        <a:ea typeface="Cambria Math" panose="02040503050406030204" pitchFamily="18" charset="0"/>
                      </a:rPr>
                      <m:t> </m:t>
                    </m:r>
                    <m:r>
                      <m:rPr>
                        <m:sty m:val="p"/>
                      </m:rPr>
                      <a:rPr lang="en-US" altLang="zh-CN" sz="2177" i="1">
                        <a:latin typeface="Cambria Math" panose="02040503050406030204" pitchFamily="18" charset="0"/>
                        <a:ea typeface="Cambria Math" panose="02040503050406030204" pitchFamily="18" charset="0"/>
                      </a:rPr>
                      <m:t>and</m:t>
                    </m:r>
                    <m:sSub>
                      <m:sSubPr>
                        <m:ctrlPr>
                          <a:rPr lang="en-US" altLang="zh-CN" sz="2177" i="1">
                            <a:latin typeface="Cambria Math" panose="02040503050406030204" pitchFamily="18" charset="0"/>
                            <a:ea typeface="Cambria Math" panose="02040503050406030204" pitchFamily="18" charset="0"/>
                          </a:rPr>
                        </m:ctrlPr>
                      </m:sSubPr>
                      <m:e>
                        <m:r>
                          <a:rPr lang="en-US" altLang="zh-CN" sz="2177" i="1">
                            <a:latin typeface="Cambria Math" panose="02040503050406030204" pitchFamily="18" charset="0"/>
                            <a:ea typeface="Cambria Math" panose="02040503050406030204" pitchFamily="18" charset="0"/>
                          </a:rPr>
                          <m:t> </m:t>
                        </m:r>
                        <m:r>
                          <a:rPr lang="en-US" altLang="zh-CN" sz="2177" i="1">
                            <a:latin typeface="Cambria Math" panose="02040503050406030204" pitchFamily="18" charset="0"/>
                            <a:ea typeface="Cambria Math" panose="02040503050406030204" pitchFamily="18" charset="0"/>
                          </a:rPr>
                          <m:t>𝐷</m:t>
                        </m:r>
                      </m:e>
                      <m:sub>
                        <m:r>
                          <a:rPr lang="en-US" altLang="zh-CN" sz="2177" i="1">
                            <a:latin typeface="Cambria Math" panose="02040503050406030204" pitchFamily="18" charset="0"/>
                            <a:ea typeface="Cambria Math" panose="02040503050406030204" pitchFamily="18" charset="0"/>
                          </a:rPr>
                          <m:t>𝑋</m:t>
                        </m:r>
                      </m:sub>
                    </m:sSub>
                  </m:oMath>
                </a14:m>
                <a:endParaRPr lang="en-US" altLang="zh-CN" sz="2177" dirty="0"/>
              </a:p>
              <a:p>
                <a:pPr marL="311045" indent="-311045">
                  <a:lnSpc>
                    <a:spcPct val="150000"/>
                  </a:lnSpc>
                  <a:buFont typeface="+mj-lt"/>
                  <a:buAutoNum type="alphaLcParenR"/>
                </a:pPr>
                <a:r>
                  <a:rPr lang="en-US" altLang="zh-CN" sz="2177" dirty="0"/>
                  <a:t>Forward cycle-consistency loss:     </a:t>
                </a:r>
                <a14:m>
                  <m:oMath xmlns:m="http://schemas.openxmlformats.org/officeDocument/2006/math">
                    <m:r>
                      <a:rPr lang="en-US" altLang="zh-CN" sz="2177" i="1">
                        <a:latin typeface="Cambria Math" panose="02040503050406030204" pitchFamily="18" charset="0"/>
                      </a:rPr>
                      <m:t>𝑥</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𝐺</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𝑥</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𝐹</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𝐺</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𝑥</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𝑥</m:t>
                    </m:r>
                  </m:oMath>
                </a14:m>
                <a:endParaRPr lang="en-US" altLang="zh-CN" sz="2177" dirty="0"/>
              </a:p>
              <a:p>
                <a:pPr marL="311045" indent="-311045">
                  <a:lnSpc>
                    <a:spcPct val="150000"/>
                  </a:lnSpc>
                  <a:buFont typeface="+mj-lt"/>
                  <a:buAutoNum type="alphaLcParenR"/>
                </a:pPr>
                <a:r>
                  <a:rPr lang="en-US" altLang="zh-CN" sz="2177" dirty="0"/>
                  <a:t>Backward cycle-consistency loss:  </a:t>
                </a:r>
                <a14:m>
                  <m:oMath xmlns:m="http://schemas.openxmlformats.org/officeDocument/2006/math">
                    <m:r>
                      <a:rPr lang="en-US" altLang="zh-CN" sz="2177" i="1">
                        <a:latin typeface="Cambria Math" panose="02040503050406030204" pitchFamily="18" charset="0"/>
                        <a:ea typeface="Cambria Math" panose="02040503050406030204" pitchFamily="18" charset="0"/>
                      </a:rPr>
                      <m:t>𝑦</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𝐹</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𝑦</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𝐺</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𝐹</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𝑦</m:t>
                    </m:r>
                    <m:r>
                      <a:rPr lang="en-US" altLang="zh-CN" sz="2177" i="1">
                        <a:latin typeface="Cambria Math" panose="02040503050406030204" pitchFamily="18" charset="0"/>
                        <a:ea typeface="Cambria Math" panose="02040503050406030204" pitchFamily="18" charset="0"/>
                      </a:rPr>
                      <m:t>))≈</m:t>
                    </m:r>
                    <m:r>
                      <a:rPr lang="en-US" altLang="zh-CN" sz="2177" i="1">
                        <a:latin typeface="Cambria Math" panose="02040503050406030204" pitchFamily="18" charset="0"/>
                        <a:ea typeface="Cambria Math" panose="02040503050406030204" pitchFamily="18" charset="0"/>
                      </a:rPr>
                      <m:t>𝑦</m:t>
                    </m:r>
                  </m:oMath>
                </a14:m>
                <a:endParaRPr lang="en-US" altLang="zh-CN" sz="2177" dirty="0"/>
              </a:p>
            </p:txBody>
          </p:sp>
        </mc:Choice>
        <mc:Fallback>
          <p:sp>
            <p:nvSpPr>
              <p:cNvPr id="4" name="文本框 3"/>
              <p:cNvSpPr txBox="1">
                <a:spLocks noRot="1" noChangeAspect="1" noMove="1" noResize="1" noEditPoints="1" noAdjustHandles="1" noChangeArrowheads="1" noChangeShapeType="1" noTextEdit="1"/>
              </p:cNvSpPr>
              <p:nvPr/>
            </p:nvSpPr>
            <p:spPr>
              <a:xfrm>
                <a:off x="372587" y="4018579"/>
                <a:ext cx="8487643" cy="2102627"/>
              </a:xfrm>
              <a:prstGeom prst="rect">
                <a:avLst/>
              </a:prstGeom>
              <a:blipFill>
                <a:blip r:embed="rId3"/>
                <a:stretch>
                  <a:fillRect l="-718" b="-2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680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5" name="标题 1"/>
          <p:cNvSpPr txBox="1">
            <a:spLocks noGrp="1"/>
          </p:cNvSpPr>
          <p:nvPr>
            <p:ph type="title"/>
          </p:nvPr>
        </p:nvSpPr>
        <p:spPr bwMode="auto">
          <a:xfrm>
            <a:off x="-224" y="539023"/>
            <a:ext cx="8883179" cy="538560"/>
          </a:xfrm>
          <a:prstGeom prst="rect">
            <a:avLst/>
          </a:prstGeom>
          <a:noFill/>
          <a:ln w="9525">
            <a:noFill/>
            <a:miter lim="800000"/>
            <a:headEnd/>
            <a:tailEnd/>
          </a:ln>
        </p:spPr>
        <p:txBody>
          <a:bodyPr vert="horz" wrap="square" lIns="82944" tIns="41472" rIns="82944" bIns="41472" numCol="1" rtlCol="0" anchor="ctr" anchorCtr="0" compatLnSpc="1">
            <a:prstTxWarp prst="textNoShape">
              <a:avLst/>
            </a:prstTxWarp>
            <a:noAutofit/>
          </a:bodyPr>
          <a:lstStyle/>
          <a:p>
            <a:pPr lvl="0">
              <a:defRPr/>
            </a:pPr>
            <a:r>
              <a:rPr lang="en-US" altLang="zh-CN" sz="3084" b="1" dirty="0">
                <a:solidFill>
                  <a:srgbClr val="991B1E"/>
                </a:solidFill>
              </a:rPr>
              <a:t>An interesting image-to-image translation website</a:t>
            </a:r>
          </a:p>
        </p:txBody>
      </p:sp>
      <p:sp>
        <p:nvSpPr>
          <p:cNvPr id="7" name="页脚占位符 4"/>
          <p:cNvSpPr txBox="1">
            <a:spLocks noGrp="1"/>
          </p:cNvSpPr>
          <p:nvPr/>
        </p:nvSpPr>
        <p:spPr>
          <a:xfrm>
            <a:off x="979539" y="1273523"/>
            <a:ext cx="7561460" cy="414720"/>
          </a:xfrm>
          <a:prstGeom prst="rect">
            <a:avLst/>
          </a:prstGeom>
          <a:noFill/>
          <a:ln w="9525">
            <a:noFill/>
            <a:miter/>
          </a:ln>
        </p:spPr>
        <p:txBody>
          <a:bodyPr/>
          <a:lstStyle/>
          <a:p>
            <a:r>
              <a:rPr lang="en-US" altLang="zh-CN" sz="2540" dirty="0">
                <a:latin typeface="微软雅黑" panose="020B0503020204020204" pitchFamily="34" charset="-122"/>
                <a:ea typeface="微软雅黑" panose="020B0503020204020204" pitchFamily="34" charset="-122"/>
              </a:rPr>
              <a:t>[https://affinelayer.com/pixsrv/]</a:t>
            </a:r>
          </a:p>
        </p:txBody>
      </p:sp>
      <p:pic>
        <p:nvPicPr>
          <p:cNvPr id="8" name="图片 7"/>
          <p:cNvPicPr>
            <a:picLocks noChangeAspect="1"/>
          </p:cNvPicPr>
          <p:nvPr/>
        </p:nvPicPr>
        <p:blipFill>
          <a:blip r:embed="rId3" cstate="print"/>
          <a:stretch>
            <a:fillRect/>
          </a:stretch>
        </p:blipFill>
        <p:spPr>
          <a:xfrm>
            <a:off x="3" y="1861395"/>
            <a:ext cx="4818724" cy="4572225"/>
          </a:xfrm>
          <a:prstGeom prst="rect">
            <a:avLst/>
          </a:prstGeom>
        </p:spPr>
      </p:pic>
      <p:pic>
        <p:nvPicPr>
          <p:cNvPr id="12" name="图片 11"/>
          <p:cNvPicPr>
            <a:picLocks noChangeAspect="1"/>
          </p:cNvPicPr>
          <p:nvPr/>
        </p:nvPicPr>
        <p:blipFill>
          <a:blip r:embed="rId4" cstate="print"/>
          <a:stretch>
            <a:fillRect/>
          </a:stretch>
        </p:blipFill>
        <p:spPr>
          <a:xfrm>
            <a:off x="5029222" y="2278199"/>
            <a:ext cx="3760676" cy="1934632"/>
          </a:xfrm>
          <a:prstGeom prst="rect">
            <a:avLst/>
          </a:prstGeom>
        </p:spPr>
      </p:pic>
      <p:pic>
        <p:nvPicPr>
          <p:cNvPr id="13" name="图片 12"/>
          <p:cNvPicPr>
            <a:picLocks noChangeAspect="1"/>
          </p:cNvPicPr>
          <p:nvPr/>
        </p:nvPicPr>
        <p:blipFill>
          <a:blip r:embed="rId5" cstate="print"/>
          <a:stretch>
            <a:fillRect/>
          </a:stretch>
        </p:blipFill>
        <p:spPr>
          <a:xfrm>
            <a:off x="5094541" y="4423513"/>
            <a:ext cx="3744416" cy="2075430"/>
          </a:xfrm>
          <a:prstGeom prst="rect">
            <a:avLst/>
          </a:prstGeom>
        </p:spPr>
      </p:pic>
    </p:spTree>
    <p:extLst>
      <p:ext uri="{BB962C8B-B14F-4D97-AF65-F5344CB8AC3E}">
        <p14:creationId xmlns:p14="http://schemas.microsoft.com/office/powerpoint/2010/main" val="35115723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 y="243002"/>
            <a:ext cx="7838099" cy="593725"/>
          </a:xfrm>
        </p:spPr>
        <p:txBody>
          <a:bodyPr/>
          <a:lstStyle/>
          <a:p>
            <a:r>
              <a:rPr lang="en-US" altLang="zh-CN" sz="3400" b="1" dirty="0" smtClean="0">
                <a:solidFill>
                  <a:srgbClr val="991B1E"/>
                </a:solidFill>
              </a:rPr>
              <a:t>Some materials</a:t>
            </a:r>
            <a:endParaRPr lang="zh-CN" altLang="en-US" sz="3400" b="1" dirty="0">
              <a:solidFill>
                <a:srgbClr val="991B1E"/>
              </a:solidFill>
            </a:endParaRPr>
          </a:p>
        </p:txBody>
      </p:sp>
      <p:sp>
        <p:nvSpPr>
          <p:cNvPr id="3" name="内容占位符 2"/>
          <p:cNvSpPr>
            <a:spLocks noGrp="1"/>
          </p:cNvSpPr>
          <p:nvPr>
            <p:ph idx="1"/>
          </p:nvPr>
        </p:nvSpPr>
        <p:spPr>
          <a:xfrm>
            <a:off x="456480" y="1340768"/>
            <a:ext cx="8231040" cy="2116832"/>
          </a:xfrm>
        </p:spPr>
        <p:txBody>
          <a:bodyPr/>
          <a:lstStyle/>
          <a:p>
            <a:pPr>
              <a:buFont typeface="Wingdings" pitchFamily="2" charset="2"/>
              <a:buChar char="ü"/>
            </a:pPr>
            <a:r>
              <a:rPr lang="en-US" altLang="zh-CN" dirty="0" smtClean="0"/>
              <a:t>Survey, papers and codes: </a:t>
            </a:r>
            <a:r>
              <a:rPr lang="en-US" altLang="zh-CN" dirty="0">
                <a:hlinkClick r:id="rId2"/>
              </a:rPr>
              <a:t>https://</a:t>
            </a:r>
            <a:r>
              <a:rPr lang="en-US" altLang="zh-CN" dirty="0" smtClean="0">
                <a:hlinkClick r:id="rId2"/>
              </a:rPr>
              <a:t>github.com/weihaox/awesome-image-translation</a:t>
            </a:r>
            <a:r>
              <a:rPr lang="en-US" altLang="zh-CN" dirty="0" smtClean="0"/>
              <a:t> </a:t>
            </a:r>
            <a:endParaRPr lang="zh-CN" altLang="en-US" dirty="0"/>
          </a:p>
        </p:txBody>
      </p:sp>
    </p:spTree>
    <p:extLst>
      <p:ext uri="{BB962C8B-B14F-4D97-AF65-F5344CB8AC3E}">
        <p14:creationId xmlns:p14="http://schemas.microsoft.com/office/powerpoint/2010/main" val="955882905"/>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18009</TotalTime>
  <Words>983</Words>
  <Application>Microsoft Office PowerPoint</Application>
  <PresentationFormat>全屏显示(4:3)</PresentationFormat>
  <Paragraphs>196</Paragraphs>
  <Slides>32</Slides>
  <Notes>17</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32</vt:i4>
      </vt:variant>
    </vt:vector>
  </HeadingPairs>
  <TitlesOfParts>
    <vt:vector size="40" baseType="lpstr">
      <vt:lpstr>宋体</vt:lpstr>
      <vt:lpstr>微软雅黑</vt:lpstr>
      <vt:lpstr>Cambria Math</vt:lpstr>
      <vt:lpstr>Times New Roman</vt:lpstr>
      <vt:lpstr>Wingdings</vt:lpstr>
      <vt:lpstr>默认设计模板</vt:lpstr>
      <vt:lpstr>Equation</vt:lpstr>
      <vt:lpstr>CorelPhotoPaint.Image.11</vt:lpstr>
      <vt:lpstr>Image and Video Processing</vt:lpstr>
      <vt:lpstr>考核</vt:lpstr>
      <vt:lpstr>PowerPoint 演示文稿</vt:lpstr>
      <vt:lpstr>PowerPoint 演示文稿</vt:lpstr>
      <vt:lpstr>Image-to-Image Translation with Conditional Adversarial Networks</vt:lpstr>
      <vt:lpstr>Unpaired Image-to-Image Translation using Cycle-Consistent Adversarial Networks</vt:lpstr>
      <vt:lpstr>Unpaired Image-to-Image Translation using Cycle-Consistent Adversarial Networks</vt:lpstr>
      <vt:lpstr>An interesting image-to-image translation website</vt:lpstr>
      <vt:lpstr>Some materials</vt:lpstr>
      <vt:lpstr>III.3 Morphological Filtering for Image Enhancement and Detection</vt:lpstr>
      <vt:lpstr>1 Introduction</vt:lpstr>
      <vt:lpstr>1 Introduction</vt:lpstr>
      <vt:lpstr>1 Introduction</vt:lpstr>
      <vt:lpstr>2 Morphological Image Operators     2.1 Morphological Filters for Binary Images</vt:lpstr>
      <vt:lpstr>2 Morphological Image Operators     2.1 Morphological Filters for Binary Images</vt:lpstr>
      <vt:lpstr>2 Morphological Image Operators     2.1 Morphological Filters for Binary Images</vt:lpstr>
      <vt:lpstr>PowerPoint 演示文稿</vt:lpstr>
      <vt:lpstr>PowerPoint 演示文稿</vt:lpstr>
      <vt:lpstr>PowerPoint 演示文稿</vt:lpstr>
      <vt:lpstr>2 Morphological Image Operators     2.1 Morphological Filters for Binary Images</vt:lpstr>
      <vt:lpstr>2 Morphological Image Operators     2.1 Morphological Filters for Binary Images</vt:lpstr>
      <vt:lpstr>2 Morphological Image Operators     2.2 Morphological Filters for Graylevel Images</vt:lpstr>
      <vt:lpstr>2 Morphological Image Operators     2.2 Morphological Filters for Graylevel Images</vt:lpstr>
      <vt:lpstr>2 Morphological Image Operators     2.2 Morphological Filters for Graylevel Images</vt:lpstr>
      <vt:lpstr>PowerPoint 演示文稿</vt:lpstr>
      <vt:lpstr>3 Morphological Filters for Enhancement     3.1 Image Smoothing or Simplification</vt:lpstr>
      <vt:lpstr>PowerPoint 演示文稿</vt:lpstr>
      <vt:lpstr>3 Morphological Filters for Enhancement     3.1 Image Smoothing or Simplification</vt:lpstr>
      <vt:lpstr>3 Morphological Filters for Enhancement     3.2 Edge or Contrast Enhancement</vt:lpstr>
      <vt:lpstr>PowerPoint 演示文稿</vt:lpstr>
      <vt:lpstr>4 Morphological Filters for Detection  Morphological Peak/Valley Feature Detection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ThinkPad</cp:lastModifiedBy>
  <cp:revision>428</cp:revision>
  <dcterms:created xsi:type="dcterms:W3CDTF">1601-01-01T00:00:00Z</dcterms:created>
  <dcterms:modified xsi:type="dcterms:W3CDTF">2020-11-12T02:22:28Z</dcterms:modified>
</cp:coreProperties>
</file>